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0212" y="1593913"/>
            <a:ext cx="9216390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02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FF6B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FF6B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5816" y="6180716"/>
            <a:ext cx="2059986" cy="33998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6963" y="2278919"/>
            <a:ext cx="7245406" cy="33238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FF6B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85816" y="6180716"/>
            <a:ext cx="2059986" cy="3399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93734" y="153352"/>
            <a:ext cx="3573780" cy="308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rgbClr val="FF6B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7217" y="1592198"/>
            <a:ext cx="10812145" cy="3819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47750"/>
              <a:ext cx="5943600" cy="4429125"/>
            </a:xfrm>
            <a:custGeom>
              <a:avLst/>
              <a:gdLst/>
              <a:ahLst/>
              <a:cxnLst/>
              <a:rect l="l" t="t" r="r" b="b"/>
              <a:pathLst>
                <a:path w="5943600" h="4429125">
                  <a:moveTo>
                    <a:pt x="5205349" y="0"/>
                  </a:moveTo>
                  <a:lnTo>
                    <a:pt x="0" y="0"/>
                  </a:lnTo>
                  <a:lnTo>
                    <a:pt x="0" y="4429125"/>
                  </a:lnTo>
                  <a:lnTo>
                    <a:pt x="5205349" y="4429125"/>
                  </a:lnTo>
                  <a:lnTo>
                    <a:pt x="5253897" y="4427555"/>
                  </a:lnTo>
                  <a:lnTo>
                    <a:pt x="5301606" y="4422909"/>
                  </a:lnTo>
                  <a:lnTo>
                    <a:pt x="5348378" y="4415286"/>
                  </a:lnTo>
                  <a:lnTo>
                    <a:pt x="5394115" y="4404782"/>
                  </a:lnTo>
                  <a:lnTo>
                    <a:pt x="5438721" y="4391495"/>
                  </a:lnTo>
                  <a:lnTo>
                    <a:pt x="5482099" y="4375521"/>
                  </a:lnTo>
                  <a:lnTo>
                    <a:pt x="5524151" y="4356958"/>
                  </a:lnTo>
                  <a:lnTo>
                    <a:pt x="5564781" y="4335903"/>
                  </a:lnTo>
                  <a:lnTo>
                    <a:pt x="5603890" y="4312453"/>
                  </a:lnTo>
                  <a:lnTo>
                    <a:pt x="5641382" y="4286706"/>
                  </a:lnTo>
                  <a:lnTo>
                    <a:pt x="5677159" y="4258758"/>
                  </a:lnTo>
                  <a:lnTo>
                    <a:pt x="5711125" y="4228707"/>
                  </a:lnTo>
                  <a:lnTo>
                    <a:pt x="5743183" y="4196650"/>
                  </a:lnTo>
                  <a:lnTo>
                    <a:pt x="5773234" y="4162684"/>
                  </a:lnTo>
                  <a:lnTo>
                    <a:pt x="5801181" y="4126906"/>
                  </a:lnTo>
                  <a:lnTo>
                    <a:pt x="5826929" y="4089414"/>
                  </a:lnTo>
                  <a:lnTo>
                    <a:pt x="5850379" y="4050305"/>
                  </a:lnTo>
                  <a:lnTo>
                    <a:pt x="5871434" y="4009676"/>
                  </a:lnTo>
                  <a:lnTo>
                    <a:pt x="5889997" y="3967623"/>
                  </a:lnTo>
                  <a:lnTo>
                    <a:pt x="5905971" y="3924246"/>
                  </a:lnTo>
                  <a:lnTo>
                    <a:pt x="5919258" y="3879639"/>
                  </a:lnTo>
                  <a:lnTo>
                    <a:pt x="5929762" y="3833902"/>
                  </a:lnTo>
                  <a:lnTo>
                    <a:pt x="5937385" y="3787130"/>
                  </a:lnTo>
                  <a:lnTo>
                    <a:pt x="5942030" y="3739422"/>
                  </a:lnTo>
                  <a:lnTo>
                    <a:pt x="5943600" y="3690874"/>
                  </a:lnTo>
                  <a:lnTo>
                    <a:pt x="5943600" y="738251"/>
                  </a:lnTo>
                  <a:lnTo>
                    <a:pt x="5942030" y="689702"/>
                  </a:lnTo>
                  <a:lnTo>
                    <a:pt x="5937385" y="641994"/>
                  </a:lnTo>
                  <a:lnTo>
                    <a:pt x="5929762" y="595222"/>
                  </a:lnTo>
                  <a:lnTo>
                    <a:pt x="5919258" y="549485"/>
                  </a:lnTo>
                  <a:lnTo>
                    <a:pt x="5905971" y="504878"/>
                  </a:lnTo>
                  <a:lnTo>
                    <a:pt x="5889997" y="461501"/>
                  </a:lnTo>
                  <a:lnTo>
                    <a:pt x="5871434" y="419448"/>
                  </a:lnTo>
                  <a:lnTo>
                    <a:pt x="5850379" y="378819"/>
                  </a:lnTo>
                  <a:lnTo>
                    <a:pt x="5826929" y="339710"/>
                  </a:lnTo>
                  <a:lnTo>
                    <a:pt x="5801181" y="302218"/>
                  </a:lnTo>
                  <a:lnTo>
                    <a:pt x="5773234" y="266440"/>
                  </a:lnTo>
                  <a:lnTo>
                    <a:pt x="5743183" y="232474"/>
                  </a:lnTo>
                  <a:lnTo>
                    <a:pt x="5711125" y="200417"/>
                  </a:lnTo>
                  <a:lnTo>
                    <a:pt x="5677159" y="170366"/>
                  </a:lnTo>
                  <a:lnTo>
                    <a:pt x="5641382" y="142418"/>
                  </a:lnTo>
                  <a:lnTo>
                    <a:pt x="5603890" y="116671"/>
                  </a:lnTo>
                  <a:lnTo>
                    <a:pt x="5564781" y="93221"/>
                  </a:lnTo>
                  <a:lnTo>
                    <a:pt x="5524151" y="72166"/>
                  </a:lnTo>
                  <a:lnTo>
                    <a:pt x="5482099" y="53603"/>
                  </a:lnTo>
                  <a:lnTo>
                    <a:pt x="5438721" y="37629"/>
                  </a:lnTo>
                  <a:lnTo>
                    <a:pt x="5394115" y="24342"/>
                  </a:lnTo>
                  <a:lnTo>
                    <a:pt x="5348378" y="13838"/>
                  </a:lnTo>
                  <a:lnTo>
                    <a:pt x="5301606" y="6215"/>
                  </a:lnTo>
                  <a:lnTo>
                    <a:pt x="5253897" y="1569"/>
                  </a:lnTo>
                  <a:lnTo>
                    <a:pt x="5205349" y="0"/>
                  </a:lnTo>
                  <a:close/>
                </a:path>
              </a:pathLst>
            </a:custGeom>
            <a:solidFill>
              <a:srgbClr val="002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1495425"/>
              <a:ext cx="3114675" cy="5143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9385" y="2428493"/>
            <a:ext cx="36931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dirty="0">
                <a:solidFill>
                  <a:srgbClr val="F36F43"/>
                </a:solidFill>
                <a:latin typeface="Calibri"/>
                <a:cs typeface="Calibri"/>
              </a:rPr>
              <a:t>The</a:t>
            </a:r>
            <a:r>
              <a:rPr sz="3200" b="1" spc="-65" dirty="0">
                <a:solidFill>
                  <a:srgbClr val="F36F4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36F43"/>
                </a:solidFill>
                <a:latin typeface="Calibri"/>
                <a:cs typeface="Calibri"/>
              </a:rPr>
              <a:t>Champion</a:t>
            </a:r>
            <a:r>
              <a:rPr sz="3200" b="1" spc="-140" dirty="0">
                <a:solidFill>
                  <a:srgbClr val="F36F43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36F43"/>
                </a:solidFill>
                <a:latin typeface="Calibri"/>
                <a:cs typeface="Calibri"/>
              </a:rPr>
              <a:t>Centre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385" y="3716020"/>
            <a:ext cx="2921000" cy="8178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6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GoodMeasure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results 15/11/2021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3775" y="1819275"/>
            <a:ext cx="29718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53692" y="724026"/>
          <a:ext cx="9280525" cy="5174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GoodMeasure</a:t>
                      </a:r>
                      <a:r>
                        <a:rPr sz="1400" b="1" spc="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492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75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75" dirty="0">
                          <a:latin typeface="Arial"/>
                          <a:cs typeface="Arial"/>
                        </a:rPr>
                        <a:t>mental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health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65" dirty="0">
                          <a:latin typeface="Arial"/>
                          <a:cs typeface="Arial"/>
                        </a:rPr>
                        <a:t>intrinsic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measurement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improvement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mental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health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75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health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65" dirty="0">
                          <a:latin typeface="Arial"/>
                          <a:cs typeface="Arial"/>
                        </a:rPr>
                        <a:t>intrinsic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measurement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improvement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health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75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housing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savings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improved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housing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quality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75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0" dirty="0">
                          <a:latin typeface="Arial"/>
                          <a:cs typeface="Arial"/>
                        </a:rPr>
                        <a:t>infant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safety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hospital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latin typeface="Arial"/>
                          <a:cs typeface="Arial"/>
                        </a:rPr>
                        <a:t>infant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safety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Increase</a:t>
                      </a:r>
                      <a:r>
                        <a:rPr sz="1400" b="1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academic</a:t>
                      </a:r>
                      <a:r>
                        <a:rPr sz="1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achievement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664"/>
                        </a:lnSpc>
                        <a:spcBef>
                          <a:spcPts val="340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increased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savings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with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664"/>
                        </a:lnSpc>
                      </a:pPr>
                      <a:r>
                        <a:rPr sz="1400" spc="75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levels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academic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attainment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75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0" dirty="0">
                          <a:latin typeface="Arial"/>
                          <a:cs typeface="Arial"/>
                        </a:rPr>
                        <a:t>employment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664"/>
                        </a:lnSpc>
                        <a:spcBef>
                          <a:spcPts val="345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savings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moving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664"/>
                        </a:lnSpc>
                      </a:pPr>
                      <a:r>
                        <a:rPr sz="1400" spc="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employment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placement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placement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5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violence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violence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offending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90805">
                        <a:lnSpc>
                          <a:spcPts val="1650"/>
                        </a:lnSpc>
                        <a:spcBef>
                          <a:spcPts val="434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increased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savings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reduced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offending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risky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behaviour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risky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behaviour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addiction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addiction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 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asthma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hospital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asthma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134470" y="195516"/>
            <a:ext cx="7308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75" dirty="0">
                <a:solidFill>
                  <a:srgbClr val="FF6B3D"/>
                </a:solidFill>
                <a:latin typeface="Arial"/>
                <a:cs typeface="Arial"/>
              </a:rPr>
              <a:t>Impact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0985" y="195516"/>
            <a:ext cx="57435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60" dirty="0">
                <a:solidFill>
                  <a:srgbClr val="FF6B3D"/>
                </a:solidFill>
                <a:latin typeface="Arial"/>
                <a:cs typeface="Arial"/>
              </a:rPr>
              <a:t>Impact:</a:t>
            </a:r>
            <a:r>
              <a:rPr sz="1550" b="1" spc="35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6B3D"/>
                </a:solidFill>
                <a:latin typeface="Arial"/>
                <a:cs typeface="Arial"/>
              </a:rPr>
              <a:t>Living</a:t>
            </a:r>
            <a:r>
              <a:rPr sz="1550" b="1" spc="13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45" dirty="0">
                <a:solidFill>
                  <a:srgbClr val="FF6B3D"/>
                </a:solidFill>
                <a:latin typeface="Arial"/>
                <a:cs typeface="Arial"/>
              </a:rPr>
              <a:t>Standards</a:t>
            </a:r>
            <a:r>
              <a:rPr sz="1550" b="1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90" dirty="0">
                <a:solidFill>
                  <a:srgbClr val="FF6B3D"/>
                </a:solidFill>
                <a:latin typeface="Arial"/>
                <a:cs typeface="Arial"/>
              </a:rPr>
              <a:t>Framework</a:t>
            </a:r>
            <a:r>
              <a:rPr sz="1550" b="1" spc="-4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70" dirty="0">
                <a:solidFill>
                  <a:srgbClr val="FF6B3D"/>
                </a:solidFill>
                <a:latin typeface="Arial"/>
                <a:cs typeface="Arial"/>
              </a:rPr>
              <a:t>domain</a:t>
            </a:r>
            <a:r>
              <a:rPr sz="1550" b="1" spc="13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60" dirty="0">
                <a:solidFill>
                  <a:srgbClr val="FF6B3D"/>
                </a:solidFill>
                <a:latin typeface="Arial"/>
                <a:cs typeface="Arial"/>
              </a:rPr>
              <a:t>breakdown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0215" y="2377182"/>
            <a:ext cx="4237902" cy="22184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8100" y="2162175"/>
            <a:ext cx="2743200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3963" y="691261"/>
          <a:ext cx="9905365" cy="5617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0695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550" b="1" spc="-10" dirty="0">
                          <a:solidFill>
                            <a:srgbClr val="F36F43"/>
                          </a:solidFill>
                          <a:latin typeface="Calibri"/>
                          <a:cs typeface="Calibri"/>
                        </a:rPr>
                        <a:t>Structure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5945" marR="419100" indent="-171450">
                        <a:lnSpc>
                          <a:spcPts val="1430"/>
                        </a:lnSpc>
                        <a:spcBef>
                          <a:spcPts val="1125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ties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measurable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success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indicators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its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goals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strategies,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progress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regularly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evaluated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relevant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aspects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delivery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revised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accordingly.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380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uses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early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intensive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improved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educational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outcomes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disabilities.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marR="472440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uses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age-appropriate</a:t>
                      </a:r>
                      <a:r>
                        <a:rPr sz="1200" b="1" spc="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curriculum that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provides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engaging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200" b="1" spc="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are designed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achieve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clearly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defined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goals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matched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individuals.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delivered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highly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trained</a:t>
                      </a:r>
                      <a:r>
                        <a:rPr sz="1200" b="1" spc="-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staff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maintains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small</a:t>
                      </a:r>
                      <a:r>
                        <a:rPr sz="1200" b="1" spc="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child-to-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instructor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ratio.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435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supports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parents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10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whānau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navigate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access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third-party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200" b="1" spc="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services.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335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550" b="1" spc="-10" dirty="0">
                          <a:solidFill>
                            <a:srgbClr val="F36F43"/>
                          </a:solidFill>
                          <a:latin typeface="Calibri"/>
                          <a:cs typeface="Calibri"/>
                        </a:rPr>
                        <a:t>Engagement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2248"/>
                      </a:solidFill>
                      <a:prstDash val="solid"/>
                    </a:lnT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5945" indent="-172085">
                        <a:lnSpc>
                          <a:spcPts val="1435"/>
                        </a:lnSpc>
                        <a:spcBef>
                          <a:spcPts val="1090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actively</a:t>
                      </a:r>
                      <a:r>
                        <a:rPr sz="1200" b="1" spc="-6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intensely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adults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acquire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knowledge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capabilities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facilitate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>
                        <a:lnSpc>
                          <a:spcPts val="1425"/>
                        </a:lnSpc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200" b="1" spc="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child</a:t>
                      </a:r>
                      <a:r>
                        <a:rPr sz="1200" b="1" spc="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development.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430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emphasises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strengths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unique abilities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participants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rather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restrictions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>
                        <a:lnSpc>
                          <a:spcPts val="1435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b="1" spc="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disabilities.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marR="202565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tailors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difficulty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b="1" spc="-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tasks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meet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individual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needs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promote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b="1" spc="-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levels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educational</a:t>
                      </a:r>
                      <a:r>
                        <a:rPr sz="1200" b="1" spc="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achievement.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375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 programme provides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interventions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small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interactive learning</a:t>
                      </a:r>
                      <a:r>
                        <a:rPr sz="1200" b="1" spc="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environment.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435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provides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creative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sensory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b="1" spc="-6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experiences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educational supports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participants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>
                        <a:lnSpc>
                          <a:spcPts val="1435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whom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appropriate.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marR="215900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parental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wellbeing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200" b="1" spc="-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improving</a:t>
                      </a:r>
                      <a:r>
                        <a:rPr sz="1200" b="1" spc="-6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emotional regulation</a:t>
                      </a:r>
                      <a:r>
                        <a:rPr sz="1200" b="1" spc="-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direct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provision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or referral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counselling.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T w="6350">
                      <a:solidFill>
                        <a:srgbClr val="002248"/>
                      </a:solidFill>
                      <a:prstDash val="solid"/>
                    </a:lnT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815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550" b="1" spc="-10" dirty="0">
                          <a:solidFill>
                            <a:srgbClr val="F36F43"/>
                          </a:solidFill>
                          <a:latin typeface="Calibri"/>
                          <a:cs typeface="Calibri"/>
                        </a:rPr>
                        <a:t>Screening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224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5945" indent="-172085">
                        <a:lnSpc>
                          <a:spcPts val="1435"/>
                        </a:lnSpc>
                        <a:spcBef>
                          <a:spcPts val="111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aligns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types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participants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sub-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participants.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marR="210185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identifies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stress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(e.g.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information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needs,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interpersonal,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distress)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designs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implements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their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mitigate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those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stress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factors.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marR="142875" indent="-171450">
                        <a:lnSpc>
                          <a:spcPts val="1430"/>
                        </a:lnSpc>
                        <a:spcBef>
                          <a:spcPts val="7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targets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identified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stress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providing</a:t>
                      </a:r>
                      <a:r>
                        <a:rPr sz="1200" b="1" spc="-6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resource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support,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support,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information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services.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380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tailors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its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align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goals,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values,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priorities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routine.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T w="6350">
                      <a:solidFill>
                        <a:srgbClr val="00224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989694" y="195516"/>
            <a:ext cx="28790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36F43"/>
                </a:solidFill>
                <a:latin typeface="Arial"/>
                <a:cs typeface="Arial"/>
              </a:rPr>
              <a:t>Effectiveness:</a:t>
            </a:r>
            <a:r>
              <a:rPr sz="1550" b="1" spc="47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36F43"/>
                </a:solidFill>
                <a:latin typeface="Arial"/>
                <a:cs typeface="Arial"/>
              </a:rPr>
              <a:t>GoodFeatures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66326" y="195516"/>
            <a:ext cx="23945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60" dirty="0">
                <a:solidFill>
                  <a:srgbClr val="FF6B3D"/>
                </a:solidFill>
                <a:latin typeface="Arial"/>
                <a:cs typeface="Arial"/>
              </a:rPr>
              <a:t>Opportunity:</a:t>
            </a:r>
            <a:r>
              <a:rPr sz="1550" b="1" spc="19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40" dirty="0">
                <a:solidFill>
                  <a:srgbClr val="FF6B3D"/>
                </a:solidFill>
                <a:latin typeface="Arial"/>
                <a:cs typeface="Arial"/>
              </a:rPr>
              <a:t>education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0" y="1076325"/>
            <a:ext cx="7258050" cy="4848225"/>
            <a:chOff x="609600" y="1076325"/>
            <a:chExt cx="7258050" cy="4848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076325"/>
              <a:ext cx="7248525" cy="48482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10450" y="4791075"/>
              <a:ext cx="457200" cy="1133475"/>
            </a:xfrm>
            <a:custGeom>
              <a:avLst/>
              <a:gdLst/>
              <a:ahLst/>
              <a:cxnLst/>
              <a:rect l="l" t="t" r="r" b="b"/>
              <a:pathLst>
                <a:path w="457200" h="1133475">
                  <a:moveTo>
                    <a:pt x="457200" y="0"/>
                  </a:moveTo>
                  <a:lnTo>
                    <a:pt x="0" y="0"/>
                  </a:lnTo>
                  <a:lnTo>
                    <a:pt x="0" y="1133475"/>
                  </a:lnTo>
                  <a:lnTo>
                    <a:pt x="457200" y="1133475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3476" y="3843401"/>
              <a:ext cx="1400175" cy="962025"/>
            </a:xfrm>
            <a:custGeom>
              <a:avLst/>
              <a:gdLst/>
              <a:ahLst/>
              <a:cxnLst/>
              <a:rect l="l" t="t" r="r" b="b"/>
              <a:pathLst>
                <a:path w="1400175" h="962025">
                  <a:moveTo>
                    <a:pt x="0" y="962025"/>
                  </a:moveTo>
                  <a:lnTo>
                    <a:pt x="1400175" y="962025"/>
                  </a:lnTo>
                  <a:lnTo>
                    <a:pt x="1400175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53094" y="1462976"/>
            <a:ext cx="3277870" cy="17411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8450" marR="367030" indent="-286385">
              <a:lnSpc>
                <a:spcPts val="1650"/>
              </a:lnSpc>
              <a:spcBef>
                <a:spcPts val="204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Some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data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available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at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35" dirty="0">
                <a:latin typeface="Arial"/>
                <a:cs typeface="Arial"/>
              </a:rPr>
              <a:t> sub- </a:t>
            </a:r>
            <a:r>
              <a:rPr sz="1400" spc="50" dirty="0">
                <a:latin typeface="Arial"/>
                <a:cs typeface="Arial"/>
              </a:rPr>
              <a:t>disability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level</a:t>
            </a:r>
            <a:endParaRPr sz="1400">
              <a:latin typeface="Arial"/>
              <a:cs typeface="Arial"/>
            </a:endParaRPr>
          </a:p>
          <a:p>
            <a:pPr marL="298450" marR="5080" indent="-286385">
              <a:lnSpc>
                <a:spcPct val="100600"/>
              </a:lnSpc>
              <a:spcBef>
                <a:spcPts val="1645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75" dirty="0">
                <a:latin typeface="Arial"/>
                <a:cs typeface="Arial"/>
              </a:rPr>
              <a:t>Attainment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levels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high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school </a:t>
            </a:r>
            <a:r>
              <a:rPr sz="1400" spc="50" dirty="0">
                <a:latin typeface="Arial"/>
                <a:cs typeface="Arial"/>
              </a:rPr>
              <a:t>qualifications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are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significantly</a:t>
            </a:r>
            <a:r>
              <a:rPr sz="1400" spc="45" dirty="0">
                <a:latin typeface="Arial"/>
                <a:cs typeface="Arial"/>
              </a:rPr>
              <a:t> lower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people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with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disabilities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e.g.,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20- </a:t>
            </a:r>
            <a:r>
              <a:rPr sz="1400" spc="-10" dirty="0">
                <a:latin typeface="Arial"/>
                <a:cs typeface="Arial"/>
              </a:rPr>
              <a:t>30%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~5-</a:t>
            </a:r>
            <a:r>
              <a:rPr sz="1400" spc="-10" dirty="0">
                <a:latin typeface="Arial"/>
                <a:cs typeface="Arial"/>
              </a:rPr>
              <a:t>10%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general </a:t>
            </a:r>
            <a:r>
              <a:rPr sz="1400" spc="65" dirty="0">
                <a:latin typeface="Arial"/>
                <a:cs typeface="Arial"/>
              </a:rPr>
              <a:t>population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244" y="195516"/>
            <a:ext cx="266509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60" dirty="0">
                <a:solidFill>
                  <a:srgbClr val="FF6B3D"/>
                </a:solidFill>
                <a:latin typeface="Arial"/>
                <a:cs typeface="Arial"/>
              </a:rPr>
              <a:t>Opportunity:</a:t>
            </a:r>
            <a:r>
              <a:rPr sz="1550" b="1" spc="19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65" dirty="0">
                <a:solidFill>
                  <a:srgbClr val="FF6B3D"/>
                </a:solidFill>
                <a:latin typeface="Arial"/>
                <a:cs typeface="Arial"/>
              </a:rPr>
              <a:t>employment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7076" y="1462976"/>
            <a:ext cx="5044440" cy="30187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8450" marR="78105" indent="-286385">
              <a:lnSpc>
                <a:spcPts val="1650"/>
              </a:lnSpc>
              <a:spcBef>
                <a:spcPts val="204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Good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quality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employment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data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exists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at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disability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level </a:t>
            </a: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not</a:t>
            </a:r>
            <a:r>
              <a:rPr sz="1400" spc="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sub-</a:t>
            </a:r>
            <a:r>
              <a:rPr sz="1400" spc="35" dirty="0">
                <a:latin typeface="Arial"/>
                <a:cs typeface="Arial"/>
              </a:rPr>
              <a:t>disability</a:t>
            </a:r>
            <a:endParaRPr sz="1400">
              <a:latin typeface="Arial"/>
              <a:cs typeface="Arial"/>
            </a:endParaRPr>
          </a:p>
          <a:p>
            <a:pPr marL="298450" marR="165100" indent="-286385">
              <a:lnSpc>
                <a:spcPct val="102899"/>
              </a:lnSpc>
              <a:spcBef>
                <a:spcPts val="1605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70" dirty="0">
                <a:latin typeface="Arial"/>
                <a:cs typeface="Arial"/>
              </a:rPr>
              <a:t>Unemployment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rate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disabled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population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~double </a:t>
            </a:r>
            <a:r>
              <a:rPr sz="1400" spc="95" dirty="0">
                <a:latin typeface="Arial"/>
                <a:cs typeface="Arial"/>
              </a:rPr>
              <a:t>that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non-</a:t>
            </a:r>
            <a:r>
              <a:rPr sz="1400" spc="50" dirty="0">
                <a:latin typeface="Arial"/>
                <a:cs typeface="Arial"/>
              </a:rPr>
              <a:t>disabled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population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625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55" dirty="0">
                <a:latin typeface="Arial"/>
                <a:cs typeface="Arial"/>
              </a:rPr>
              <a:t>Underutilisation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rate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also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higher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(people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who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would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latin typeface="Arial"/>
                <a:cs typeface="Arial"/>
              </a:rPr>
              <a:t>like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be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more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employment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aren’t)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spcBef>
                <a:spcPts val="1700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higher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proportion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disabled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population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opt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out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ts val="1664"/>
              </a:lnSpc>
            </a:pP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labour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force.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Arial"/>
              <a:cs typeface="Arial"/>
            </a:endParaRPr>
          </a:p>
          <a:p>
            <a:pPr marL="298450" marR="113030" indent="-286385">
              <a:lnSpc>
                <a:spcPts val="1650"/>
              </a:lnSpc>
              <a:buChar char="•"/>
              <a:tabLst>
                <a:tab pos="298450" algn="l"/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large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portion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non-</a:t>
            </a:r>
            <a:r>
              <a:rPr sz="1400" spc="55" dirty="0">
                <a:latin typeface="Arial"/>
                <a:cs typeface="Arial"/>
              </a:rPr>
              <a:t>participation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older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people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age-</a:t>
            </a:r>
            <a:r>
              <a:rPr sz="1400" spc="60" dirty="0">
                <a:latin typeface="Arial"/>
                <a:cs typeface="Arial"/>
              </a:rPr>
              <a:t>related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physical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20" y="152400"/>
            <a:ext cx="4565929" cy="65728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0725" y="5962650"/>
            <a:ext cx="2324100" cy="762000"/>
          </a:xfrm>
          <a:custGeom>
            <a:avLst/>
            <a:gdLst/>
            <a:ahLst/>
            <a:cxnLst/>
            <a:rect l="l" t="t" r="r" b="b"/>
            <a:pathLst>
              <a:path w="2324100" h="762000">
                <a:moveTo>
                  <a:pt x="2324100" y="0"/>
                </a:moveTo>
                <a:lnTo>
                  <a:pt x="0" y="0"/>
                </a:lnTo>
                <a:lnTo>
                  <a:pt x="0" y="762000"/>
                </a:lnTo>
                <a:lnTo>
                  <a:pt x="2324100" y="762000"/>
                </a:lnTo>
                <a:lnTo>
                  <a:pt x="2324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10544" y="150177"/>
            <a:ext cx="13462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105" dirty="0">
                <a:solidFill>
                  <a:srgbClr val="F36F43"/>
                </a:solidFill>
                <a:latin typeface="Arial"/>
                <a:cs typeface="Arial"/>
              </a:rPr>
              <a:t>Data</a:t>
            </a:r>
            <a:r>
              <a:rPr sz="1550" b="1" spc="45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36F43"/>
                </a:solidFill>
                <a:latin typeface="Arial"/>
                <a:cs typeface="Arial"/>
              </a:rPr>
              <a:t>insights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9875" y="504825"/>
            <a:ext cx="581025" cy="581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3925" y="504825"/>
            <a:ext cx="581025" cy="5810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5600" y="476250"/>
            <a:ext cx="581025" cy="5810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9175" y="466725"/>
            <a:ext cx="581025" cy="581025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7306" y="1095385"/>
          <a:ext cx="11353164" cy="561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0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90" dirty="0">
                          <a:solidFill>
                            <a:srgbClr val="44536A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90" dirty="0">
                          <a:solidFill>
                            <a:srgbClr val="44536A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80" dirty="0">
                          <a:solidFill>
                            <a:srgbClr val="44536A"/>
                          </a:solidFill>
                          <a:latin typeface="Arial"/>
                          <a:cs typeface="Arial"/>
                        </a:rPr>
                        <a:t>Opportunity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60" dirty="0">
                          <a:solidFill>
                            <a:srgbClr val="44536A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-20" dirty="0">
                          <a:solidFill>
                            <a:srgbClr val="44536A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87375" marR="199390" indent="-381635">
                        <a:lnSpc>
                          <a:spcPts val="165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Inputs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this SROI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  <a:solidFill>
                      <a:srgbClr val="0023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1785" marR="196850" indent="-95250">
                        <a:lnSpc>
                          <a:spcPts val="1430"/>
                        </a:lnSpc>
                        <a:spcBef>
                          <a:spcPts val="10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ImpactLab’s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library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quantified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impacts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122555" algn="ctr">
                        <a:lnSpc>
                          <a:spcPts val="143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studies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interviews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parents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4615" marR="87630" algn="ctr">
                        <a:lnSpc>
                          <a:spcPts val="14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Review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Champion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Centre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research</a:t>
                      </a:r>
                      <a:r>
                        <a:rPr sz="12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base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global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literature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16205" algn="ctr">
                        <a:lnSpc>
                          <a:spcPct val="1004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NZ</a:t>
                      </a:r>
                      <a:r>
                        <a:rPr sz="12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disability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population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rates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employment,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risky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behaviour,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addiction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child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placement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2085" marR="163195" algn="ctr">
                        <a:lnSpc>
                          <a:spcPct val="101600"/>
                        </a:lnSpc>
                        <a:spcBef>
                          <a:spcPts val="13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ID</a:t>
                      </a:r>
                      <a:r>
                        <a:rPr sz="12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disability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rates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mental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Champion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5" dirty="0">
                          <a:latin typeface="Arial"/>
                          <a:cs typeface="Arial"/>
                        </a:rPr>
                        <a:t>operational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data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34950" marR="222250" indent="40005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assumptions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  <a:solidFill>
                      <a:srgbClr val="0023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07010" marR="203835" indent="-1905" algn="ctr">
                        <a:lnSpc>
                          <a:spcPct val="101699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‘Lifetime’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impact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conservatively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valued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over a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period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35"/>
                        </a:lnSpc>
                        <a:spcBef>
                          <a:spcPts val="320"/>
                        </a:spcBef>
                      </a:pPr>
                      <a:r>
                        <a:rPr sz="1200" spc="50" dirty="0">
                          <a:latin typeface="Arial"/>
                          <a:cs typeface="Arial"/>
                        </a:rPr>
                        <a:t>Literature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analogous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ts val="1435"/>
                        </a:lnSpc>
                      </a:pP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programme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3985" marR="125095" indent="9525" algn="ctr">
                        <a:lnSpc>
                          <a:spcPct val="101699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eligibility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child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caregiver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mental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health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21285" indent="-635" algn="ctr">
                        <a:lnSpc>
                          <a:spcPct val="1004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Participants</a:t>
                      </a:r>
                      <a:r>
                        <a:rPr sz="1200" spc="3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were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divided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groups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impacts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bundles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were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applied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1600" marR="86360" algn="ctr">
                        <a:lnSpc>
                          <a:spcPct val="99800"/>
                        </a:lnSpc>
                      </a:pP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levers 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grow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  <a:solidFill>
                      <a:srgbClr val="0023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1445" marR="130175" indent="13335" algn="ctr">
                        <a:lnSpc>
                          <a:spcPct val="100899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Unpack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longitudinal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outcomes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children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disabilities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without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support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21945" marR="310515" indent="3175" algn="ctr">
                        <a:lnSpc>
                          <a:spcPts val="143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Disaggregate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vulnerability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levels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5745" marR="241935" indent="6985" algn="ctr">
                        <a:lnSpc>
                          <a:spcPct val="99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Build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view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downstream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system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costs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stage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outcomes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" marR="86995" indent="15240" algn="ctr">
                        <a:lnSpc>
                          <a:spcPct val="100899"/>
                        </a:lnSpc>
                        <a:spcBef>
                          <a:spcPts val="14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Advocacy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referral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outside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pf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psych</a:t>
                      </a:r>
                      <a:r>
                        <a:rPr sz="120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esp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referrals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(e.g.,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dietician,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feeding</a:t>
                      </a:r>
                      <a:r>
                        <a:rPr sz="1200" spc="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clinic)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2715" marR="117475" indent="-5715" algn="ctr">
                        <a:lnSpc>
                          <a:spcPct val="100400"/>
                        </a:lnSpc>
                        <a:spcBef>
                          <a:spcPts val="14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Could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planning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goals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feedback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systematically</a:t>
                      </a:r>
                      <a:r>
                        <a:rPr sz="1200" spc="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captured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effectiveness?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0185" marR="200025" indent="4445" algn="ctr">
                        <a:lnSpc>
                          <a:spcPct val="100899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Increase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visibility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context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families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e.g.,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parental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employment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status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2565" marR="190500" indent="19050">
                        <a:lnSpc>
                          <a:spcPts val="1430"/>
                        </a:lnSpc>
                        <a:spcBef>
                          <a:spcPts val="5"/>
                        </a:spcBef>
                      </a:pPr>
                      <a:r>
                        <a:rPr sz="1200" spc="55" dirty="0">
                          <a:latin typeface="Arial"/>
                          <a:cs typeface="Arial"/>
                        </a:rPr>
                        <a:t>Understand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length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of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engagement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child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2275" y="466725"/>
            <a:ext cx="59055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133" y="195516"/>
            <a:ext cx="15246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36F43"/>
                </a:solidFill>
                <a:latin typeface="Arial"/>
                <a:cs typeface="Arial"/>
              </a:rPr>
              <a:t>Key</a:t>
            </a:r>
            <a:r>
              <a:rPr sz="1550" b="1" spc="-1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65" dirty="0">
                <a:solidFill>
                  <a:srgbClr val="F36F43"/>
                </a:solidFill>
                <a:latin typeface="Arial"/>
                <a:cs typeface="Arial"/>
              </a:rPr>
              <a:t>takeaways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787" y="1063307"/>
            <a:ext cx="10356215" cy="4935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45" dirty="0">
                <a:latin typeface="Arial"/>
                <a:cs typeface="Arial"/>
              </a:rPr>
              <a:t>Drivers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of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high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social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value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per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person: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6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i="1" dirty="0">
                <a:latin typeface="Calibri"/>
                <a:cs typeface="Calibri"/>
              </a:rPr>
              <a:t>Effectiveness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model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highly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evidence-</a:t>
            </a:r>
            <a:r>
              <a:rPr sz="1400" spc="-10" dirty="0">
                <a:latin typeface="Arial"/>
                <a:cs typeface="Arial"/>
              </a:rPr>
              <a:t>based</a:t>
            </a:r>
            <a:endParaRPr sz="1400">
              <a:latin typeface="Arial"/>
              <a:cs typeface="Arial"/>
            </a:endParaRPr>
          </a:p>
          <a:p>
            <a:pPr marL="298450" marR="196850" indent="-285750">
              <a:lnSpc>
                <a:spcPts val="1650"/>
              </a:lnSpc>
              <a:spcBef>
                <a:spcPts val="13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i="1" spc="65" dirty="0">
                <a:latin typeface="Calibri"/>
                <a:cs typeface="Calibri"/>
              </a:rPr>
              <a:t>Outcomes: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difference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between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pathways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with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without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support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be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significant,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particularly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families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facing </a:t>
            </a:r>
            <a:r>
              <a:rPr sz="1400" spc="65" dirty="0">
                <a:latin typeface="Arial"/>
                <a:cs typeface="Arial"/>
              </a:rPr>
              <a:t>pre-</a:t>
            </a:r>
            <a:r>
              <a:rPr sz="1400" dirty="0">
                <a:latin typeface="Arial"/>
                <a:cs typeface="Arial"/>
              </a:rPr>
              <a:t>existing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challenges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home </a:t>
            </a:r>
            <a:r>
              <a:rPr sz="1400" spc="60" dirty="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64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i="1" spc="55" dirty="0">
                <a:latin typeface="Calibri"/>
                <a:cs typeface="Calibri"/>
              </a:rPr>
              <a:t>Population:</a:t>
            </a:r>
            <a:endParaRPr sz="1400">
              <a:latin typeface="Calibri"/>
              <a:cs typeface="Calibri"/>
            </a:endParaRPr>
          </a:p>
          <a:p>
            <a:pPr marL="755650" lvl="1" indent="-286385">
              <a:lnSpc>
                <a:spcPts val="1650"/>
              </a:lnSpc>
              <a:buChar char="•"/>
              <a:tabLst>
                <a:tab pos="755650" algn="l"/>
                <a:tab pos="756285" algn="l"/>
              </a:tabLst>
            </a:pPr>
            <a:r>
              <a:rPr sz="1400" spc="85" dirty="0">
                <a:latin typeface="Arial"/>
                <a:cs typeface="Arial"/>
              </a:rPr>
              <a:t>support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provided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105" dirty="0">
                <a:latin typeface="Arial"/>
                <a:cs typeface="Arial"/>
              </a:rPr>
              <a:t>to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whole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family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unit</a:t>
            </a:r>
            <a:endParaRPr sz="1400">
              <a:latin typeface="Arial"/>
              <a:cs typeface="Arial"/>
            </a:endParaRPr>
          </a:p>
          <a:p>
            <a:pPr marL="755650" lvl="1" indent="-286385">
              <a:lnSpc>
                <a:spcPts val="1664"/>
              </a:lnSpc>
              <a:buChar char="•"/>
              <a:tabLst>
                <a:tab pos="755650" algn="l"/>
                <a:tab pos="756285" algn="l"/>
              </a:tabLst>
            </a:pPr>
            <a:r>
              <a:rPr sz="1400" spc="65" dirty="0">
                <a:latin typeface="Arial"/>
                <a:cs typeface="Arial"/>
              </a:rPr>
              <a:t>family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engagement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levels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are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high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and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long-</a:t>
            </a:r>
            <a:r>
              <a:rPr sz="1400" spc="85" dirty="0">
                <a:latin typeface="Arial"/>
                <a:cs typeface="Arial"/>
              </a:rPr>
              <a:t>term,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also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with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clear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outwards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transition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point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400" b="1" spc="-10" dirty="0">
                <a:latin typeface="Arial"/>
                <a:cs typeface="Arial"/>
              </a:rPr>
              <a:t>Reasons</a:t>
            </a:r>
            <a:r>
              <a:rPr sz="1400" b="1" dirty="0">
                <a:latin typeface="Arial"/>
                <a:cs typeface="Arial"/>
              </a:rPr>
              <a:t> social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value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55" dirty="0">
                <a:latin typeface="Arial"/>
                <a:cs typeface="Arial"/>
              </a:rPr>
              <a:t>likely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to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undercounted: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64"/>
              </a:lnSpc>
              <a:spcBef>
                <a:spcPts val="1700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60" dirty="0">
                <a:latin typeface="Arial"/>
                <a:cs typeface="Arial"/>
              </a:rPr>
              <a:t>Intrinsic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benefits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improved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physical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health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have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been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captured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(applying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NZ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Treasury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social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wellbeing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methodology)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ts val="1664"/>
              </a:lnSpc>
            </a:pP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‘hard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costs’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105" dirty="0">
                <a:latin typeface="Arial"/>
                <a:cs typeface="Arial"/>
              </a:rPr>
              <a:t>to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health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system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improved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health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children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likely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understated</a:t>
            </a:r>
            <a:endParaRPr sz="1400">
              <a:latin typeface="Arial"/>
              <a:cs typeface="Arial"/>
            </a:endParaRPr>
          </a:p>
          <a:p>
            <a:pPr marL="298450" marR="404495" indent="-285750">
              <a:lnSpc>
                <a:spcPts val="1650"/>
              </a:lnSpc>
              <a:spcBef>
                <a:spcPts val="12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45" dirty="0">
                <a:latin typeface="Arial"/>
                <a:cs typeface="Arial"/>
              </a:rPr>
              <a:t>Benefits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improved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education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outcomes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have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been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captured,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not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additional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education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system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costs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where </a:t>
            </a:r>
            <a:r>
              <a:rPr sz="1400" spc="70" dirty="0">
                <a:latin typeface="Arial"/>
                <a:cs typeface="Arial"/>
              </a:rPr>
              <a:t>children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enter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school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system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without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support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64"/>
              </a:lnSpc>
              <a:buChar char="•"/>
              <a:tabLst>
                <a:tab pos="297815" algn="l"/>
                <a:tab pos="298450" algn="l"/>
              </a:tabLst>
            </a:pPr>
            <a:r>
              <a:rPr sz="1400" spc="60" dirty="0">
                <a:latin typeface="Arial"/>
                <a:cs typeface="Arial"/>
              </a:rPr>
              <a:t>Lifetime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impact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conservatively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estimated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5-</a:t>
            </a:r>
            <a:r>
              <a:rPr sz="1400" spc="55" dirty="0">
                <a:latin typeface="Arial"/>
                <a:cs typeface="Arial"/>
              </a:rPr>
              <a:t>year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value.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Given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lifelong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nature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disabilities,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impact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likely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105" dirty="0">
                <a:latin typeface="Arial"/>
                <a:cs typeface="Arial"/>
              </a:rPr>
              <a:t>to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far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ts val="1650"/>
              </a:lnSpc>
            </a:pPr>
            <a:r>
              <a:rPr sz="1400" dirty="0">
                <a:latin typeface="Arial"/>
                <a:cs typeface="Arial"/>
              </a:rPr>
              <a:t>exceed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this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window.</a:t>
            </a:r>
            <a:endParaRPr sz="1400">
              <a:latin typeface="Arial"/>
              <a:cs typeface="Arial"/>
            </a:endParaRPr>
          </a:p>
          <a:p>
            <a:pPr marL="298450" marR="396240" indent="-285750">
              <a:lnSpc>
                <a:spcPts val="1730"/>
              </a:lnSpc>
              <a:spcBef>
                <a:spcPts val="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50" dirty="0">
                <a:latin typeface="Arial"/>
                <a:cs typeface="Arial"/>
              </a:rPr>
              <a:t>It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difficult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105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break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down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long-</a:t>
            </a:r>
            <a:r>
              <a:rPr sz="1400" spc="110" dirty="0">
                <a:latin typeface="Arial"/>
                <a:cs typeface="Arial"/>
              </a:rPr>
              <a:t>term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impact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at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sub-disability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level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impacts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may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be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significantly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higher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some </a:t>
            </a:r>
            <a:r>
              <a:rPr sz="1400" spc="60" dirty="0">
                <a:latin typeface="Arial"/>
                <a:cs typeface="Arial"/>
              </a:rPr>
              <a:t>children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  <a:spcBef>
                <a:spcPts val="1095"/>
              </a:spcBef>
            </a:pPr>
            <a:r>
              <a:rPr sz="1400" b="1" dirty="0">
                <a:latin typeface="Arial"/>
                <a:cs typeface="Arial"/>
              </a:rPr>
              <a:t>There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may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opportunities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to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65" dirty="0">
                <a:latin typeface="Arial"/>
                <a:cs typeface="Arial"/>
              </a:rPr>
              <a:t>both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improve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use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of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public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data</a:t>
            </a:r>
            <a:r>
              <a:rPr sz="1400" b="1" spc="114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to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connect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to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impact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for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Champion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Centre’s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b="1" dirty="0">
                <a:latin typeface="Arial"/>
                <a:cs typeface="Arial"/>
              </a:rPr>
              <a:t>families,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225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to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collect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data</a:t>
            </a:r>
            <a:r>
              <a:rPr sz="1400" b="1" spc="175" dirty="0">
                <a:latin typeface="Arial"/>
                <a:cs typeface="Arial"/>
              </a:rPr>
              <a:t> </a:t>
            </a:r>
            <a:r>
              <a:rPr sz="1400" b="1" spc="90" dirty="0">
                <a:latin typeface="Arial"/>
                <a:cs typeface="Arial"/>
              </a:rPr>
              <a:t>at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the</a:t>
            </a:r>
            <a:r>
              <a:rPr sz="1400" b="1" spc="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1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Champion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Centre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to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95" dirty="0">
                <a:latin typeface="Arial"/>
                <a:cs typeface="Arial"/>
              </a:rPr>
              <a:t>more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fully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demonstrate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impact.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30172" y="1954645"/>
          <a:ext cx="8931910" cy="1764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9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2000" b="1" spc="114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23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$2,277,118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23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2000" b="1" spc="-1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2000" b="1" spc="8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T w="12700">
                      <a:solidFill>
                        <a:srgbClr val="002348"/>
                      </a:solidFill>
                      <a:prstDash val="solid"/>
                    </a:lnT>
                    <a:lnB w="12700">
                      <a:solidFill>
                        <a:srgbClr val="0023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$2,539,310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T w="12700">
                      <a:solidFill>
                        <a:srgbClr val="002348"/>
                      </a:solidFill>
                      <a:prstDash val="solid"/>
                    </a:lnT>
                    <a:lnB w="12700">
                      <a:solidFill>
                        <a:srgbClr val="0023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1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b="1" spc="-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SROI</a:t>
                      </a:r>
                      <a:r>
                        <a:rPr sz="2000" b="1" spc="-10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(social</a:t>
                      </a:r>
                      <a:r>
                        <a:rPr sz="2000" b="1" spc="-4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2000" b="1" spc="-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proportion</a:t>
                      </a:r>
                      <a:r>
                        <a:rPr sz="2000" b="1" spc="-16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-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r>
                        <a:rPr sz="2000" b="1" spc="-1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cost)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T w="12700">
                      <a:solidFill>
                        <a:srgbClr val="00234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b="1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110%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T w="12700">
                      <a:solidFill>
                        <a:srgbClr val="00234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456801" y="195516"/>
            <a:ext cx="24034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36F43"/>
                </a:solidFill>
                <a:latin typeface="Arial"/>
                <a:cs typeface="Arial"/>
              </a:rPr>
              <a:t>Social</a:t>
            </a:r>
            <a:r>
              <a:rPr sz="1550" b="1" spc="-1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60" dirty="0">
                <a:solidFill>
                  <a:srgbClr val="F36F43"/>
                </a:solidFill>
                <a:latin typeface="Arial"/>
                <a:cs typeface="Arial"/>
              </a:rPr>
              <a:t>value</a:t>
            </a:r>
            <a:r>
              <a:rPr sz="1550" b="1" spc="7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60" dirty="0">
                <a:solidFill>
                  <a:srgbClr val="F36F43"/>
                </a:solidFill>
                <a:latin typeface="Arial"/>
                <a:cs typeface="Arial"/>
              </a:rPr>
              <a:t>breakdown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0172" y="4024884"/>
            <a:ext cx="8962390" cy="0"/>
          </a:xfrm>
          <a:custGeom>
            <a:avLst/>
            <a:gdLst/>
            <a:ahLst/>
            <a:cxnLst/>
            <a:rect l="l" t="t" r="r" b="b"/>
            <a:pathLst>
              <a:path w="8962390">
                <a:moveTo>
                  <a:pt x="0" y="0"/>
                </a:moveTo>
                <a:lnTo>
                  <a:pt x="8962390" y="0"/>
                </a:lnTo>
              </a:path>
            </a:pathLst>
          </a:custGeom>
          <a:ln w="28575">
            <a:solidFill>
              <a:srgbClr val="002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91385" y="4189210"/>
          <a:ext cx="8211820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8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18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#</a:t>
                      </a:r>
                      <a:r>
                        <a:rPr sz="2000" b="1" spc="1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2000" b="1" spc="10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completing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15138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b="1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2000" b="1" spc="-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2000" b="1" spc="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9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2000" b="1" spc="1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child</a:t>
                      </a:r>
                      <a:r>
                        <a:rPr sz="2000" b="1" spc="-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completing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3675" marB="0"/>
                </a:tc>
                <a:tc>
                  <a:txBody>
                    <a:bodyPr/>
                    <a:lstStyle/>
                    <a:p>
                      <a:pPr marL="151384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$36,276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36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926" y="2659760"/>
            <a:ext cx="4676140" cy="12649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600" b="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3600" b="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0" spc="95" dirty="0">
                <a:solidFill>
                  <a:srgbClr val="001F5F"/>
                </a:solidFill>
                <a:latin typeface="Arial"/>
                <a:cs typeface="Arial"/>
              </a:rPr>
              <a:t>Champion</a:t>
            </a:r>
            <a:r>
              <a:rPr sz="3600" b="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0" spc="40" dirty="0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3600" dirty="0">
                <a:solidFill>
                  <a:srgbClr val="001F5F"/>
                </a:solidFill>
              </a:rPr>
              <a:t>Doing</a:t>
            </a:r>
            <a:r>
              <a:rPr sz="3600" spc="-8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good,</a:t>
            </a:r>
            <a:r>
              <a:rPr sz="3600" spc="20" dirty="0">
                <a:solidFill>
                  <a:srgbClr val="001F5F"/>
                </a:solidFill>
              </a:rPr>
              <a:t> </a:t>
            </a:r>
            <a:r>
              <a:rPr sz="3600" spc="150" dirty="0">
                <a:solidFill>
                  <a:srgbClr val="001F5F"/>
                </a:solidFill>
              </a:rPr>
              <a:t>better</a:t>
            </a:r>
            <a:r>
              <a:rPr sz="3600" b="0" spc="15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2257425"/>
            <a:ext cx="29718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" y="361950"/>
              <a:ext cx="8296275" cy="56864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83335" y="1256347"/>
            <a:ext cx="5176520" cy="23818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Helping</a:t>
            </a:r>
            <a:r>
              <a:rPr sz="1800" b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8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180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fulfilled</a:t>
            </a:r>
            <a:r>
              <a:rPr sz="1800" b="1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lives:</a:t>
            </a:r>
            <a:endParaRPr sz="1800">
              <a:latin typeface="Arial"/>
              <a:cs typeface="Arial"/>
            </a:endParaRPr>
          </a:p>
          <a:p>
            <a:pPr marL="355600" marR="5080" indent="-343535">
              <a:lnSpc>
                <a:spcPts val="195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8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whatever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8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challenges,</a:t>
            </a:r>
            <a:r>
              <a:rPr sz="1800" b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8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circumstances</a:t>
            </a:r>
            <a:endParaRPr sz="1800">
              <a:latin typeface="Arial"/>
              <a:cs typeface="Arial"/>
            </a:endParaRPr>
          </a:p>
          <a:p>
            <a:pPr marL="355600" marR="39370" indent="-343535">
              <a:lnSpc>
                <a:spcPts val="1950"/>
              </a:lnSpc>
              <a:spcBef>
                <a:spcPts val="9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8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challenges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deserve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1800" b="1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evidence-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8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practice.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0" y="6010275"/>
            <a:ext cx="2705100" cy="676275"/>
          </a:xfrm>
          <a:custGeom>
            <a:avLst/>
            <a:gdLst/>
            <a:ahLst/>
            <a:cxnLst/>
            <a:rect l="l" t="t" r="r" b="b"/>
            <a:pathLst>
              <a:path w="2705100" h="676275">
                <a:moveTo>
                  <a:pt x="2705100" y="0"/>
                </a:moveTo>
                <a:lnTo>
                  <a:pt x="0" y="0"/>
                </a:lnTo>
                <a:lnTo>
                  <a:pt x="0" y="676275"/>
                </a:lnTo>
                <a:lnTo>
                  <a:pt x="2705100" y="676275"/>
                </a:lnTo>
                <a:lnTo>
                  <a:pt x="2705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27794" y="195516"/>
            <a:ext cx="28378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F6B3D"/>
                </a:solidFill>
                <a:latin typeface="Arial"/>
                <a:cs typeface="Arial"/>
              </a:rPr>
              <a:t>Scope</a:t>
            </a:r>
            <a:r>
              <a:rPr sz="1550" b="1" spc="95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70" dirty="0">
                <a:solidFill>
                  <a:srgbClr val="FF6B3D"/>
                </a:solidFill>
                <a:latin typeface="Arial"/>
                <a:cs typeface="Arial"/>
              </a:rPr>
              <a:t>for</a:t>
            </a:r>
            <a:r>
              <a:rPr sz="1550" b="1" spc="1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6B3D"/>
                </a:solidFill>
                <a:latin typeface="Arial"/>
                <a:cs typeface="Arial"/>
              </a:rPr>
              <a:t>this</a:t>
            </a:r>
            <a:r>
              <a:rPr sz="1550" b="1" spc="95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F6B3D"/>
                </a:solidFill>
                <a:latin typeface="Arial"/>
                <a:cs typeface="Arial"/>
              </a:rPr>
              <a:t>GoodMeasure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5246" y="1396428"/>
          <a:ext cx="11114405" cy="888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5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r>
                        <a:rPr sz="155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streams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8496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849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00233E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sz="1400" b="1" spc="-90" dirty="0">
                          <a:solidFill>
                            <a:srgbClr val="0023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00233E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sz="1400" b="1" spc="30" dirty="0">
                          <a:solidFill>
                            <a:srgbClr val="0023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233E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475615">
                        <a:lnSpc>
                          <a:spcPts val="1650"/>
                        </a:lnSpc>
                        <a:spcBef>
                          <a:spcPts val="409"/>
                        </a:spcBef>
                      </a:pPr>
                      <a:r>
                        <a:rPr sz="1400" spc="75" dirty="0">
                          <a:latin typeface="Arial"/>
                          <a:cs typeface="Arial"/>
                        </a:rPr>
                        <a:t>Multi-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disciplinary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intervention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infants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young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significant </a:t>
                      </a:r>
                      <a:r>
                        <a:rPr sz="1400" spc="40" dirty="0">
                          <a:latin typeface="Arial"/>
                          <a:cs typeface="Arial"/>
                        </a:rPr>
                        <a:t>disabilities</a:t>
                      </a:r>
                      <a:r>
                        <a:rPr sz="14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families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Canterbury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9193" y="4435157"/>
          <a:ext cx="11114405" cy="156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1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Exclusions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5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849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9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used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divided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4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bands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400" spc="75" dirty="0">
                          <a:latin typeface="Arial"/>
                          <a:cs typeface="Arial"/>
                        </a:rPr>
                        <a:t>Monitoring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programmeis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excluded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550"/>
            <a:ext cx="2743199" cy="5346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9350" y="923925"/>
            <a:ext cx="7315200" cy="53816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61959" y="324167"/>
            <a:ext cx="3875404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70" dirty="0">
                <a:solidFill>
                  <a:srgbClr val="F36F43"/>
                </a:solidFill>
                <a:latin typeface="Arial"/>
                <a:cs typeface="Arial"/>
              </a:rPr>
              <a:t>How</a:t>
            </a:r>
            <a:r>
              <a:rPr sz="1550" b="1" spc="4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65" dirty="0">
                <a:solidFill>
                  <a:srgbClr val="F36F43"/>
                </a:solidFill>
                <a:latin typeface="Arial"/>
                <a:cs typeface="Arial"/>
              </a:rPr>
              <a:t>ImpactLab</a:t>
            </a:r>
            <a:r>
              <a:rPr sz="1550" b="1" spc="5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45" dirty="0">
                <a:solidFill>
                  <a:srgbClr val="F36F43"/>
                </a:solidFill>
                <a:latin typeface="Arial"/>
                <a:cs typeface="Arial"/>
              </a:rPr>
              <a:t>measures</a:t>
            </a:r>
            <a:r>
              <a:rPr sz="1550" b="1" spc="16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36F43"/>
                </a:solidFill>
                <a:latin typeface="Arial"/>
                <a:cs typeface="Arial"/>
              </a:rPr>
              <a:t>social</a:t>
            </a:r>
            <a:r>
              <a:rPr sz="1550" b="1" spc="8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50" dirty="0">
                <a:solidFill>
                  <a:srgbClr val="F36F43"/>
                </a:solidFill>
                <a:latin typeface="Arial"/>
                <a:cs typeface="Arial"/>
              </a:rPr>
              <a:t>value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9300" y="6153150"/>
            <a:ext cx="2152650" cy="4000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50" y="1781175"/>
            <a:ext cx="1228725" cy="1228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8150" y="1724025"/>
            <a:ext cx="1228725" cy="1219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2275" y="1781175"/>
            <a:ext cx="1200150" cy="12001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72575" y="1781175"/>
            <a:ext cx="1200150" cy="12001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67350" y="4857750"/>
            <a:ext cx="1228725" cy="12287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45029" y="3053778"/>
            <a:ext cx="6769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6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4020" y="3053778"/>
            <a:ext cx="124714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Effectiveness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14725" y="2076450"/>
            <a:ext cx="390525" cy="3714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3600" y="2076450"/>
            <a:ext cx="381000" cy="37147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793230" y="3053778"/>
            <a:ext cx="11639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2966" y="3053778"/>
            <a:ext cx="104330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0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2000" y="2076450"/>
            <a:ext cx="390525" cy="3714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71725" y="3590925"/>
            <a:ext cx="7505700" cy="112395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237101" y="5071808"/>
            <a:ext cx="9721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" dirty="0">
                <a:solidFill>
                  <a:srgbClr val="EE634F"/>
                </a:solidFill>
                <a:latin typeface="Arial"/>
                <a:cs typeface="Arial"/>
              </a:rPr>
              <a:t>Social</a:t>
            </a:r>
            <a:endParaRPr sz="2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4308" y="5071808"/>
            <a:ext cx="9099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60" dirty="0">
                <a:solidFill>
                  <a:srgbClr val="EE634F"/>
                </a:solidFill>
                <a:latin typeface="Arial"/>
                <a:cs typeface="Arial"/>
              </a:rPr>
              <a:t>value</a:t>
            </a:r>
            <a:endParaRPr sz="2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5894" y="377761"/>
            <a:ext cx="2077720" cy="8826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-5715" algn="ctr">
              <a:lnSpc>
                <a:spcPct val="99900"/>
              </a:lnSpc>
              <a:spcBef>
                <a:spcPts val="130"/>
              </a:spcBef>
            </a:pP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What</a:t>
            </a:r>
            <a:r>
              <a:rPr sz="1400" spc="-8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positive</a:t>
            </a:r>
            <a:r>
              <a:rPr sz="1400" spc="-7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long-</a:t>
            </a:r>
            <a:r>
              <a:rPr sz="1400" spc="-12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E634F"/>
                </a:solidFill>
                <a:latin typeface="Arial"/>
                <a:cs typeface="Arial"/>
              </a:rPr>
              <a:t>term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changes</a:t>
            </a:r>
            <a:r>
              <a:rPr sz="1400" spc="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E634F"/>
                </a:solidFill>
                <a:latin typeface="Arial"/>
                <a:cs typeface="Arial"/>
              </a:rPr>
              <a:t>in</a:t>
            </a:r>
            <a:r>
              <a:rPr sz="1400" spc="6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peoples’</a:t>
            </a:r>
            <a:r>
              <a:rPr sz="1400" spc="-1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E634F"/>
                </a:solidFill>
                <a:latin typeface="Arial"/>
                <a:cs typeface="Arial"/>
              </a:rPr>
              <a:t>lives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does</a:t>
            </a:r>
            <a:r>
              <a:rPr sz="1400" spc="2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E634F"/>
                </a:solidFill>
                <a:latin typeface="Arial"/>
                <a:cs typeface="Arial"/>
              </a:rPr>
              <a:t>this</a:t>
            </a:r>
            <a:r>
              <a:rPr sz="1400" spc="-8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programme </a:t>
            </a:r>
            <a:r>
              <a:rPr sz="1400" spc="75" dirty="0">
                <a:solidFill>
                  <a:srgbClr val="EE634F"/>
                </a:solidFill>
                <a:latin typeface="Arial"/>
                <a:cs typeface="Arial"/>
              </a:rPr>
              <a:t>help</a:t>
            </a:r>
            <a:r>
              <a:rPr sz="1400" spc="-13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E634F"/>
                </a:solidFill>
                <a:latin typeface="Arial"/>
                <a:cs typeface="Arial"/>
              </a:rPr>
              <a:t>to</a:t>
            </a:r>
            <a:r>
              <a:rPr sz="1400" spc="-4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create?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2169" y="380936"/>
            <a:ext cx="1944370" cy="1092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5080" algn="ctr">
              <a:lnSpc>
                <a:spcPct val="99500"/>
              </a:lnSpc>
              <a:spcBef>
                <a:spcPts val="135"/>
              </a:spcBef>
            </a:pP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How</a:t>
            </a:r>
            <a:r>
              <a:rPr sz="1400" spc="-6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EE634F"/>
                </a:solidFill>
                <a:latin typeface="Arial"/>
                <a:cs typeface="Arial"/>
              </a:rPr>
              <a:t>effective</a:t>
            </a:r>
            <a:r>
              <a:rPr sz="1400" spc="-13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E634F"/>
                </a:solidFill>
                <a:latin typeface="Arial"/>
                <a:cs typeface="Arial"/>
              </a:rPr>
              <a:t>do</a:t>
            </a:r>
            <a:r>
              <a:rPr sz="1400" spc="-114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E634F"/>
                </a:solidFill>
                <a:latin typeface="Arial"/>
                <a:cs typeface="Arial"/>
              </a:rPr>
              <a:t>we </a:t>
            </a:r>
            <a:r>
              <a:rPr sz="1400" spc="50" dirty="0">
                <a:solidFill>
                  <a:srgbClr val="EE634F"/>
                </a:solidFill>
                <a:latin typeface="Arial"/>
                <a:cs typeface="Arial"/>
              </a:rPr>
              <a:t>expect</a:t>
            </a:r>
            <a:r>
              <a:rPr sz="1400" spc="-14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E634F"/>
                </a:solidFill>
                <a:latin typeface="Arial"/>
                <a:cs typeface="Arial"/>
              </a:rPr>
              <a:t>the</a:t>
            </a:r>
            <a:r>
              <a:rPr sz="1400" spc="-13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E634F"/>
                </a:solidFill>
                <a:latin typeface="Arial"/>
                <a:cs typeface="Arial"/>
              </a:rPr>
              <a:t>programme </a:t>
            </a:r>
            <a:r>
              <a:rPr sz="1400" spc="100" dirty="0">
                <a:solidFill>
                  <a:srgbClr val="EE634F"/>
                </a:solidFill>
                <a:latin typeface="Arial"/>
                <a:cs typeface="Arial"/>
              </a:rPr>
              <a:t>to</a:t>
            </a:r>
            <a:r>
              <a:rPr sz="1400" spc="-4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E634F"/>
                </a:solidFill>
                <a:latin typeface="Arial"/>
                <a:cs typeface="Arial"/>
              </a:rPr>
              <a:t>be</a:t>
            </a:r>
            <a:r>
              <a:rPr sz="1400" spc="-5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at</a:t>
            </a:r>
            <a:r>
              <a:rPr sz="1400" spc="-13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creating</a:t>
            </a:r>
            <a:r>
              <a:rPr sz="1400" spc="-19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E634F"/>
                </a:solidFill>
                <a:latin typeface="Arial"/>
                <a:cs typeface="Arial"/>
              </a:rPr>
              <a:t>those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changes,</a:t>
            </a:r>
            <a:r>
              <a:rPr sz="1400" spc="-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based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E634F"/>
                </a:solidFill>
                <a:latin typeface="Arial"/>
                <a:cs typeface="Arial"/>
              </a:rPr>
              <a:t>on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E634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available</a:t>
            </a:r>
            <a:r>
              <a:rPr sz="1400" spc="18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evidence?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27445" y="375602"/>
            <a:ext cx="2011680" cy="1092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0160" algn="ctr">
              <a:lnSpc>
                <a:spcPct val="99500"/>
              </a:lnSpc>
              <a:spcBef>
                <a:spcPts val="135"/>
              </a:spcBef>
            </a:pP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Who</a:t>
            </a:r>
            <a:r>
              <a:rPr sz="1400" spc="-5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does</a:t>
            </a:r>
            <a:r>
              <a:rPr sz="1400" spc="-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E634F"/>
                </a:solidFill>
                <a:latin typeface="Arial"/>
                <a:cs typeface="Arial"/>
              </a:rPr>
              <a:t>the </a:t>
            </a:r>
            <a:r>
              <a:rPr sz="1400" spc="80" dirty="0">
                <a:solidFill>
                  <a:srgbClr val="EE634F"/>
                </a:solidFill>
                <a:latin typeface="Arial"/>
                <a:cs typeface="Arial"/>
              </a:rPr>
              <a:t>programme</a:t>
            </a:r>
            <a:r>
              <a:rPr sz="1400" spc="-114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serve,</a:t>
            </a:r>
            <a:r>
              <a:rPr sz="1400" spc="-1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E634F"/>
                </a:solidFill>
                <a:latin typeface="Arial"/>
                <a:cs typeface="Arial"/>
              </a:rPr>
              <a:t>and </a:t>
            </a:r>
            <a:r>
              <a:rPr sz="1400" spc="90" dirty="0">
                <a:solidFill>
                  <a:srgbClr val="EE634F"/>
                </a:solidFill>
                <a:latin typeface="Arial"/>
                <a:cs typeface="Arial"/>
              </a:rPr>
              <a:t>what</a:t>
            </a:r>
            <a:r>
              <a:rPr sz="1400" spc="-13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is</a:t>
            </a:r>
            <a:r>
              <a:rPr sz="1400" spc="-8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E634F"/>
                </a:solidFill>
                <a:latin typeface="Arial"/>
                <a:cs typeface="Arial"/>
              </a:rPr>
              <a:t>the</a:t>
            </a:r>
            <a:r>
              <a:rPr sz="1400" spc="-5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E634F"/>
                </a:solidFill>
                <a:latin typeface="Arial"/>
                <a:cs typeface="Arial"/>
              </a:rPr>
              <a:t>opportunity </a:t>
            </a:r>
            <a:r>
              <a:rPr sz="1400" spc="100" dirty="0">
                <a:solidFill>
                  <a:srgbClr val="EE634F"/>
                </a:solidFill>
                <a:latin typeface="Arial"/>
                <a:cs typeface="Arial"/>
              </a:rPr>
              <a:t>to</a:t>
            </a:r>
            <a:r>
              <a:rPr sz="1400" spc="-4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E634F"/>
                </a:solidFill>
                <a:latin typeface="Arial"/>
                <a:cs typeface="Arial"/>
              </a:rPr>
              <a:t>make</a:t>
            </a:r>
            <a:r>
              <a:rPr sz="1400" spc="-13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a</a:t>
            </a:r>
            <a:r>
              <a:rPr sz="1400" spc="-12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difference</a:t>
            </a:r>
            <a:r>
              <a:rPr sz="1400" spc="-13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E634F"/>
                </a:solidFill>
                <a:latin typeface="Arial"/>
                <a:cs typeface="Arial"/>
              </a:rPr>
              <a:t>for </a:t>
            </a:r>
            <a:r>
              <a:rPr sz="1400" spc="50" dirty="0">
                <a:solidFill>
                  <a:srgbClr val="EE634F"/>
                </a:solidFill>
                <a:latin typeface="Arial"/>
                <a:cs typeface="Arial"/>
              </a:rPr>
              <a:t>those</a:t>
            </a:r>
            <a:r>
              <a:rPr sz="1400" spc="-5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people?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89034" y="374332"/>
            <a:ext cx="1986280" cy="1092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1275" marR="5080" indent="-28575" algn="just">
              <a:lnSpc>
                <a:spcPct val="99500"/>
              </a:lnSpc>
              <a:spcBef>
                <a:spcPts val="135"/>
              </a:spcBef>
            </a:pP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How</a:t>
            </a:r>
            <a:r>
              <a:rPr sz="1400" spc="-4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many</a:t>
            </a:r>
            <a:r>
              <a:rPr sz="1400" spc="-9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E634F"/>
                </a:solidFill>
                <a:latin typeface="Arial"/>
                <a:cs typeface="Arial"/>
              </a:rPr>
              <a:t>people</a:t>
            </a:r>
            <a:r>
              <a:rPr sz="1400" spc="-10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E634F"/>
                </a:solidFill>
                <a:latin typeface="Arial"/>
                <a:cs typeface="Arial"/>
              </a:rPr>
              <a:t>does </a:t>
            </a:r>
            <a:r>
              <a:rPr sz="1400" spc="60" dirty="0">
                <a:solidFill>
                  <a:srgbClr val="EE634F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programme</a:t>
            </a:r>
            <a:r>
              <a:rPr sz="1400" spc="-4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reach, </a:t>
            </a: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E634F"/>
                </a:solidFill>
                <a:latin typeface="Arial"/>
                <a:cs typeface="Arial"/>
              </a:rPr>
              <a:t>how</a:t>
            </a:r>
            <a:r>
              <a:rPr sz="1400" spc="-4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many</a:t>
            </a:r>
            <a:r>
              <a:rPr sz="1400" spc="-9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E634F"/>
                </a:solidFill>
                <a:latin typeface="Arial"/>
                <a:cs typeface="Arial"/>
              </a:rPr>
              <a:t>people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engage</a:t>
            </a:r>
            <a:r>
              <a:rPr sz="1400" spc="-8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E634F"/>
                </a:solidFill>
                <a:latin typeface="Arial"/>
                <a:cs typeface="Arial"/>
              </a:rPr>
              <a:t>long</a:t>
            </a:r>
            <a:r>
              <a:rPr sz="1400" spc="-6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enough</a:t>
            </a:r>
            <a:r>
              <a:rPr sz="1400" spc="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E634F"/>
                </a:solidFill>
                <a:latin typeface="Arial"/>
                <a:cs typeface="Arial"/>
              </a:rPr>
              <a:t>to </a:t>
            </a:r>
            <a:r>
              <a:rPr sz="1400" spc="60" dirty="0">
                <a:solidFill>
                  <a:srgbClr val="EE634F"/>
                </a:solidFill>
                <a:latin typeface="Arial"/>
                <a:cs typeface="Arial"/>
              </a:rPr>
              <a:t>meaningfully</a:t>
            </a:r>
            <a:r>
              <a:rPr sz="1400" spc="-2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E634F"/>
                </a:solidFill>
                <a:latin typeface="Arial"/>
                <a:cs typeface="Arial"/>
              </a:rPr>
              <a:t>benefit?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30780">
              <a:lnSpc>
                <a:spcPct val="100000"/>
              </a:lnSpc>
              <a:spcBef>
                <a:spcPts val="125"/>
              </a:spcBef>
            </a:pPr>
            <a:r>
              <a:rPr spc="35" dirty="0"/>
              <a:t>Population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550"/>
            <a:ext cx="2752724" cy="5429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07880" y="3552825"/>
            <a:ext cx="2902585" cy="2367915"/>
            <a:chOff x="4507880" y="3552825"/>
            <a:chExt cx="2902585" cy="23679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880" y="3648075"/>
              <a:ext cx="2651202" cy="22726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72200" y="3552825"/>
              <a:ext cx="1238250" cy="304800"/>
            </a:xfrm>
            <a:custGeom>
              <a:avLst/>
              <a:gdLst/>
              <a:ahLst/>
              <a:cxnLst/>
              <a:rect l="l" t="t" r="r" b="b"/>
              <a:pathLst>
                <a:path w="1238250" h="304800">
                  <a:moveTo>
                    <a:pt x="123825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238250" y="304800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2838" y="615726"/>
            <a:ext cx="2219831" cy="26581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025" y="1066800"/>
            <a:ext cx="2886075" cy="372083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464922" y="561975"/>
            <a:ext cx="3155315" cy="2322195"/>
            <a:chOff x="4464922" y="561975"/>
            <a:chExt cx="3155315" cy="232219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4922" y="623991"/>
              <a:ext cx="2670696" cy="226001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91275" y="561975"/>
              <a:ext cx="1228725" cy="314325"/>
            </a:xfrm>
            <a:custGeom>
              <a:avLst/>
              <a:gdLst/>
              <a:ahLst/>
              <a:cxnLst/>
              <a:rect l="l" t="t" r="r" b="b"/>
              <a:pathLst>
                <a:path w="1228725" h="314325">
                  <a:moveTo>
                    <a:pt x="1228725" y="0"/>
                  </a:moveTo>
                  <a:lnTo>
                    <a:pt x="0" y="0"/>
                  </a:lnTo>
                  <a:lnTo>
                    <a:pt x="0" y="314325"/>
                  </a:lnTo>
                  <a:lnTo>
                    <a:pt x="1228725" y="314325"/>
                  </a:lnTo>
                  <a:lnTo>
                    <a:pt x="1228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8327" y="5407723"/>
            <a:ext cx="306768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Average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contact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time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per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child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per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year: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Arial"/>
                <a:cs typeface="Arial"/>
              </a:rPr>
              <a:t>244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hours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weeks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76366" y="4226433"/>
            <a:ext cx="1471930" cy="1481455"/>
            <a:chOff x="9076366" y="4226433"/>
            <a:chExt cx="1471930" cy="1481455"/>
          </a:xfrm>
        </p:grpSpPr>
        <p:sp>
          <p:nvSpPr>
            <p:cNvPr id="14" name="object 14"/>
            <p:cNvSpPr/>
            <p:nvPr/>
          </p:nvSpPr>
          <p:spPr>
            <a:xfrm>
              <a:off x="9816973" y="4235958"/>
              <a:ext cx="731520" cy="858519"/>
            </a:xfrm>
            <a:custGeom>
              <a:avLst/>
              <a:gdLst/>
              <a:ahLst/>
              <a:cxnLst/>
              <a:rect l="l" t="t" r="r" b="b"/>
              <a:pathLst>
                <a:path w="731520" h="858520">
                  <a:moveTo>
                    <a:pt x="0" y="0"/>
                  </a:moveTo>
                  <a:lnTo>
                    <a:pt x="0" y="731139"/>
                  </a:lnTo>
                  <a:lnTo>
                    <a:pt x="720090" y="858139"/>
                  </a:lnTo>
                  <a:lnTo>
                    <a:pt x="724923" y="826615"/>
                  </a:lnTo>
                  <a:lnTo>
                    <a:pt x="728376" y="794924"/>
                  </a:lnTo>
                  <a:lnTo>
                    <a:pt x="730448" y="763091"/>
                  </a:lnTo>
                  <a:lnTo>
                    <a:pt x="731138" y="731139"/>
                  </a:lnTo>
                  <a:lnTo>
                    <a:pt x="729584" y="683073"/>
                  </a:lnTo>
                  <a:lnTo>
                    <a:pt x="724983" y="635837"/>
                  </a:lnTo>
                  <a:lnTo>
                    <a:pt x="717433" y="589526"/>
                  </a:lnTo>
                  <a:lnTo>
                    <a:pt x="707030" y="544237"/>
                  </a:lnTo>
                  <a:lnTo>
                    <a:pt x="693871" y="500067"/>
                  </a:lnTo>
                  <a:lnTo>
                    <a:pt x="678050" y="457111"/>
                  </a:lnTo>
                  <a:lnTo>
                    <a:pt x="659666" y="415467"/>
                  </a:lnTo>
                  <a:lnTo>
                    <a:pt x="638813" y="375230"/>
                  </a:lnTo>
                  <a:lnTo>
                    <a:pt x="615589" y="336497"/>
                  </a:lnTo>
                  <a:lnTo>
                    <a:pt x="590089" y="299365"/>
                  </a:lnTo>
                  <a:lnTo>
                    <a:pt x="562410" y="263930"/>
                  </a:lnTo>
                  <a:lnTo>
                    <a:pt x="532648" y="230288"/>
                  </a:lnTo>
                  <a:lnTo>
                    <a:pt x="500900" y="198535"/>
                  </a:lnTo>
                  <a:lnTo>
                    <a:pt x="467261" y="168769"/>
                  </a:lnTo>
                  <a:lnTo>
                    <a:pt x="431828" y="141085"/>
                  </a:lnTo>
                  <a:lnTo>
                    <a:pt x="394697" y="115581"/>
                  </a:lnTo>
                  <a:lnTo>
                    <a:pt x="355965" y="92351"/>
                  </a:lnTo>
                  <a:lnTo>
                    <a:pt x="315727" y="71494"/>
                  </a:lnTo>
                  <a:lnTo>
                    <a:pt x="274080" y="53104"/>
                  </a:lnTo>
                  <a:lnTo>
                    <a:pt x="231120" y="37280"/>
                  </a:lnTo>
                  <a:lnTo>
                    <a:pt x="186944" y="24116"/>
                  </a:lnTo>
                  <a:lnTo>
                    <a:pt x="141648" y="13710"/>
                  </a:lnTo>
                  <a:lnTo>
                    <a:pt x="95327" y="6157"/>
                  </a:lnTo>
                  <a:lnTo>
                    <a:pt x="48079" y="1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7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9973" y="4967097"/>
              <a:ext cx="847090" cy="731520"/>
            </a:xfrm>
            <a:custGeom>
              <a:avLst/>
              <a:gdLst/>
              <a:ahLst/>
              <a:cxnLst/>
              <a:rect l="l" t="t" r="r" b="b"/>
              <a:pathLst>
                <a:path w="847090" h="731520">
                  <a:moveTo>
                    <a:pt x="127000" y="0"/>
                  </a:moveTo>
                  <a:lnTo>
                    <a:pt x="0" y="720153"/>
                  </a:lnTo>
                  <a:lnTo>
                    <a:pt x="47624" y="726969"/>
                  </a:lnTo>
                  <a:lnTo>
                    <a:pt x="94958" y="730641"/>
                  </a:lnTo>
                  <a:lnTo>
                    <a:pt x="141891" y="731248"/>
                  </a:lnTo>
                  <a:lnTo>
                    <a:pt x="188312" y="728866"/>
                  </a:lnTo>
                  <a:lnTo>
                    <a:pt x="234108" y="723575"/>
                  </a:lnTo>
                  <a:lnTo>
                    <a:pt x="279169" y="715453"/>
                  </a:lnTo>
                  <a:lnTo>
                    <a:pt x="323381" y="704577"/>
                  </a:lnTo>
                  <a:lnTo>
                    <a:pt x="366635" y="691026"/>
                  </a:lnTo>
                  <a:lnTo>
                    <a:pt x="408818" y="674877"/>
                  </a:lnTo>
                  <a:lnTo>
                    <a:pt x="449819" y="656209"/>
                  </a:lnTo>
                  <a:lnTo>
                    <a:pt x="489526" y="635101"/>
                  </a:lnTo>
                  <a:lnTo>
                    <a:pt x="527828" y="611629"/>
                  </a:lnTo>
                  <a:lnTo>
                    <a:pt x="564613" y="585873"/>
                  </a:lnTo>
                  <a:lnTo>
                    <a:pt x="599769" y="557909"/>
                  </a:lnTo>
                  <a:lnTo>
                    <a:pt x="633185" y="527817"/>
                  </a:lnTo>
                  <a:lnTo>
                    <a:pt x="664749" y="495675"/>
                  </a:lnTo>
                  <a:lnTo>
                    <a:pt x="694350" y="461559"/>
                  </a:lnTo>
                  <a:lnTo>
                    <a:pt x="721876" y="425550"/>
                  </a:lnTo>
                  <a:lnTo>
                    <a:pt x="747216" y="387724"/>
                  </a:lnTo>
                  <a:lnTo>
                    <a:pt x="770258" y="348160"/>
                  </a:lnTo>
                  <a:lnTo>
                    <a:pt x="790890" y="306936"/>
                  </a:lnTo>
                  <a:lnTo>
                    <a:pt x="809000" y="264130"/>
                  </a:lnTo>
                  <a:lnTo>
                    <a:pt x="824478" y="219819"/>
                  </a:lnTo>
                  <a:lnTo>
                    <a:pt x="837212" y="174083"/>
                  </a:lnTo>
                  <a:lnTo>
                    <a:pt x="847090" y="1270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715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89973" y="4967097"/>
              <a:ext cx="847090" cy="731520"/>
            </a:xfrm>
            <a:custGeom>
              <a:avLst/>
              <a:gdLst/>
              <a:ahLst/>
              <a:cxnLst/>
              <a:rect l="l" t="t" r="r" b="b"/>
              <a:pathLst>
                <a:path w="847090" h="731520">
                  <a:moveTo>
                    <a:pt x="847090" y="127000"/>
                  </a:moveTo>
                  <a:lnTo>
                    <a:pt x="837212" y="174083"/>
                  </a:lnTo>
                  <a:lnTo>
                    <a:pt x="824478" y="219819"/>
                  </a:lnTo>
                  <a:lnTo>
                    <a:pt x="809000" y="264130"/>
                  </a:lnTo>
                  <a:lnTo>
                    <a:pt x="790890" y="306936"/>
                  </a:lnTo>
                  <a:lnTo>
                    <a:pt x="770258" y="348160"/>
                  </a:lnTo>
                  <a:lnTo>
                    <a:pt x="747216" y="387724"/>
                  </a:lnTo>
                  <a:lnTo>
                    <a:pt x="721876" y="425550"/>
                  </a:lnTo>
                  <a:lnTo>
                    <a:pt x="694350" y="461559"/>
                  </a:lnTo>
                  <a:lnTo>
                    <a:pt x="664749" y="495675"/>
                  </a:lnTo>
                  <a:lnTo>
                    <a:pt x="633185" y="527817"/>
                  </a:lnTo>
                  <a:lnTo>
                    <a:pt x="599769" y="557909"/>
                  </a:lnTo>
                  <a:lnTo>
                    <a:pt x="564613" y="585873"/>
                  </a:lnTo>
                  <a:lnTo>
                    <a:pt x="527828" y="611629"/>
                  </a:lnTo>
                  <a:lnTo>
                    <a:pt x="489526" y="635101"/>
                  </a:lnTo>
                  <a:lnTo>
                    <a:pt x="449819" y="656209"/>
                  </a:lnTo>
                  <a:lnTo>
                    <a:pt x="408818" y="674877"/>
                  </a:lnTo>
                  <a:lnTo>
                    <a:pt x="366635" y="691026"/>
                  </a:lnTo>
                  <a:lnTo>
                    <a:pt x="323381" y="704577"/>
                  </a:lnTo>
                  <a:lnTo>
                    <a:pt x="279169" y="715453"/>
                  </a:lnTo>
                  <a:lnTo>
                    <a:pt x="234108" y="723575"/>
                  </a:lnTo>
                  <a:lnTo>
                    <a:pt x="188312" y="728866"/>
                  </a:lnTo>
                  <a:lnTo>
                    <a:pt x="141891" y="731248"/>
                  </a:lnTo>
                  <a:lnTo>
                    <a:pt x="94958" y="730641"/>
                  </a:lnTo>
                  <a:lnTo>
                    <a:pt x="47624" y="726969"/>
                  </a:lnTo>
                  <a:lnTo>
                    <a:pt x="0" y="720153"/>
                  </a:lnTo>
                  <a:lnTo>
                    <a:pt x="127000" y="0"/>
                  </a:lnTo>
                  <a:lnTo>
                    <a:pt x="847090" y="127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18041" y="4967097"/>
              <a:ext cx="599440" cy="720725"/>
            </a:xfrm>
            <a:custGeom>
              <a:avLst/>
              <a:gdLst/>
              <a:ahLst/>
              <a:cxnLst/>
              <a:rect l="l" t="t" r="r" b="b"/>
              <a:pathLst>
                <a:path w="599440" h="720725">
                  <a:moveTo>
                    <a:pt x="598931" y="0"/>
                  </a:moveTo>
                  <a:lnTo>
                    <a:pt x="0" y="419480"/>
                  </a:lnTo>
                  <a:lnTo>
                    <a:pt x="28981" y="458129"/>
                  </a:lnTo>
                  <a:lnTo>
                    <a:pt x="60278" y="494579"/>
                  </a:lnTo>
                  <a:lnTo>
                    <a:pt x="93759" y="528751"/>
                  </a:lnTo>
                  <a:lnTo>
                    <a:pt x="129295" y="560560"/>
                  </a:lnTo>
                  <a:lnTo>
                    <a:pt x="166755" y="589926"/>
                  </a:lnTo>
                  <a:lnTo>
                    <a:pt x="206009" y="616765"/>
                  </a:lnTo>
                  <a:lnTo>
                    <a:pt x="246928" y="640997"/>
                  </a:lnTo>
                  <a:lnTo>
                    <a:pt x="289381" y="662538"/>
                  </a:lnTo>
                  <a:lnTo>
                    <a:pt x="333238" y="681306"/>
                  </a:lnTo>
                  <a:lnTo>
                    <a:pt x="378368" y="697220"/>
                  </a:lnTo>
                  <a:lnTo>
                    <a:pt x="424643" y="710196"/>
                  </a:lnTo>
                  <a:lnTo>
                    <a:pt x="471931" y="720153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18041" y="4967097"/>
              <a:ext cx="599440" cy="720725"/>
            </a:xfrm>
            <a:custGeom>
              <a:avLst/>
              <a:gdLst/>
              <a:ahLst/>
              <a:cxnLst/>
              <a:rect l="l" t="t" r="r" b="b"/>
              <a:pathLst>
                <a:path w="599440" h="720725">
                  <a:moveTo>
                    <a:pt x="471931" y="720153"/>
                  </a:moveTo>
                  <a:lnTo>
                    <a:pt x="424643" y="710196"/>
                  </a:lnTo>
                  <a:lnTo>
                    <a:pt x="378368" y="697220"/>
                  </a:lnTo>
                  <a:lnTo>
                    <a:pt x="333238" y="681306"/>
                  </a:lnTo>
                  <a:lnTo>
                    <a:pt x="289381" y="662538"/>
                  </a:lnTo>
                  <a:lnTo>
                    <a:pt x="246928" y="640997"/>
                  </a:lnTo>
                  <a:lnTo>
                    <a:pt x="206009" y="616765"/>
                  </a:lnTo>
                  <a:lnTo>
                    <a:pt x="166755" y="589926"/>
                  </a:lnTo>
                  <a:lnTo>
                    <a:pt x="129295" y="560560"/>
                  </a:lnTo>
                  <a:lnTo>
                    <a:pt x="93759" y="528751"/>
                  </a:lnTo>
                  <a:lnTo>
                    <a:pt x="60278" y="494579"/>
                  </a:lnTo>
                  <a:lnTo>
                    <a:pt x="28981" y="458129"/>
                  </a:lnTo>
                  <a:lnTo>
                    <a:pt x="0" y="419480"/>
                  </a:lnTo>
                  <a:lnTo>
                    <a:pt x="598931" y="0"/>
                  </a:lnTo>
                  <a:lnTo>
                    <a:pt x="471931" y="72015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85891" y="4280027"/>
              <a:ext cx="731520" cy="1106805"/>
            </a:xfrm>
            <a:custGeom>
              <a:avLst/>
              <a:gdLst/>
              <a:ahLst/>
              <a:cxnLst/>
              <a:rect l="l" t="t" r="r" b="b"/>
              <a:pathLst>
                <a:path w="731520" h="1106804">
                  <a:moveTo>
                    <a:pt x="481018" y="0"/>
                  </a:moveTo>
                  <a:lnTo>
                    <a:pt x="436579" y="17843"/>
                  </a:lnTo>
                  <a:lnTo>
                    <a:pt x="393451" y="38544"/>
                  </a:lnTo>
                  <a:lnTo>
                    <a:pt x="351751" y="62007"/>
                  </a:lnTo>
                  <a:lnTo>
                    <a:pt x="311600" y="88137"/>
                  </a:lnTo>
                  <a:lnTo>
                    <a:pt x="273120" y="116989"/>
                  </a:lnTo>
                  <a:lnTo>
                    <a:pt x="237067" y="147860"/>
                  </a:lnTo>
                  <a:lnTo>
                    <a:pt x="203465" y="180616"/>
                  </a:lnTo>
                  <a:lnTo>
                    <a:pt x="172337" y="215122"/>
                  </a:lnTo>
                  <a:lnTo>
                    <a:pt x="143707" y="251245"/>
                  </a:lnTo>
                  <a:lnTo>
                    <a:pt x="117598" y="288850"/>
                  </a:lnTo>
                  <a:lnTo>
                    <a:pt x="94034" y="327803"/>
                  </a:lnTo>
                  <a:lnTo>
                    <a:pt x="73040" y="367971"/>
                  </a:lnTo>
                  <a:lnTo>
                    <a:pt x="54638" y="409218"/>
                  </a:lnTo>
                  <a:lnTo>
                    <a:pt x="38852" y="451410"/>
                  </a:lnTo>
                  <a:lnTo>
                    <a:pt x="25707" y="494415"/>
                  </a:lnTo>
                  <a:lnTo>
                    <a:pt x="15225" y="538096"/>
                  </a:lnTo>
                  <a:lnTo>
                    <a:pt x="7431" y="582321"/>
                  </a:lnTo>
                  <a:lnTo>
                    <a:pt x="2348" y="626954"/>
                  </a:lnTo>
                  <a:lnTo>
                    <a:pt x="0" y="671863"/>
                  </a:lnTo>
                  <a:lnTo>
                    <a:pt x="410" y="716912"/>
                  </a:lnTo>
                  <a:lnTo>
                    <a:pt x="3602" y="761968"/>
                  </a:lnTo>
                  <a:lnTo>
                    <a:pt x="9601" y="806896"/>
                  </a:lnTo>
                  <a:lnTo>
                    <a:pt x="18429" y="851563"/>
                  </a:lnTo>
                  <a:lnTo>
                    <a:pt x="30111" y="895833"/>
                  </a:lnTo>
                  <a:lnTo>
                    <a:pt x="44669" y="939573"/>
                  </a:lnTo>
                  <a:lnTo>
                    <a:pt x="62129" y="982650"/>
                  </a:lnTo>
                  <a:lnTo>
                    <a:pt x="82513" y="1024927"/>
                  </a:lnTo>
                  <a:lnTo>
                    <a:pt x="105845" y="1066272"/>
                  </a:lnTo>
                  <a:lnTo>
                    <a:pt x="132149" y="1106551"/>
                  </a:lnTo>
                  <a:lnTo>
                    <a:pt x="731081" y="687070"/>
                  </a:lnTo>
                  <a:lnTo>
                    <a:pt x="481018" y="0"/>
                  </a:lnTo>
                  <a:close/>
                </a:path>
              </a:pathLst>
            </a:custGeom>
            <a:solidFill>
              <a:srgbClr val="3B6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85891" y="4280027"/>
              <a:ext cx="731520" cy="1106805"/>
            </a:xfrm>
            <a:custGeom>
              <a:avLst/>
              <a:gdLst/>
              <a:ahLst/>
              <a:cxnLst/>
              <a:rect l="l" t="t" r="r" b="b"/>
              <a:pathLst>
                <a:path w="731520" h="1106804">
                  <a:moveTo>
                    <a:pt x="132149" y="1106551"/>
                  </a:moveTo>
                  <a:lnTo>
                    <a:pt x="105845" y="1066272"/>
                  </a:lnTo>
                  <a:lnTo>
                    <a:pt x="82513" y="1024927"/>
                  </a:lnTo>
                  <a:lnTo>
                    <a:pt x="62129" y="982650"/>
                  </a:lnTo>
                  <a:lnTo>
                    <a:pt x="44669" y="939573"/>
                  </a:lnTo>
                  <a:lnTo>
                    <a:pt x="30111" y="895833"/>
                  </a:lnTo>
                  <a:lnTo>
                    <a:pt x="18429" y="851563"/>
                  </a:lnTo>
                  <a:lnTo>
                    <a:pt x="9601" y="806896"/>
                  </a:lnTo>
                  <a:lnTo>
                    <a:pt x="3602" y="761968"/>
                  </a:lnTo>
                  <a:lnTo>
                    <a:pt x="410" y="716912"/>
                  </a:lnTo>
                  <a:lnTo>
                    <a:pt x="0" y="671863"/>
                  </a:lnTo>
                  <a:lnTo>
                    <a:pt x="2348" y="626954"/>
                  </a:lnTo>
                  <a:lnTo>
                    <a:pt x="7431" y="582321"/>
                  </a:lnTo>
                  <a:lnTo>
                    <a:pt x="15225" y="538096"/>
                  </a:lnTo>
                  <a:lnTo>
                    <a:pt x="25707" y="494415"/>
                  </a:lnTo>
                  <a:lnTo>
                    <a:pt x="38852" y="451410"/>
                  </a:lnTo>
                  <a:lnTo>
                    <a:pt x="54638" y="409218"/>
                  </a:lnTo>
                  <a:lnTo>
                    <a:pt x="73040" y="367971"/>
                  </a:lnTo>
                  <a:lnTo>
                    <a:pt x="94034" y="327803"/>
                  </a:lnTo>
                  <a:lnTo>
                    <a:pt x="117598" y="288850"/>
                  </a:lnTo>
                  <a:lnTo>
                    <a:pt x="143707" y="251245"/>
                  </a:lnTo>
                  <a:lnTo>
                    <a:pt x="172337" y="215122"/>
                  </a:lnTo>
                  <a:lnTo>
                    <a:pt x="203465" y="180616"/>
                  </a:lnTo>
                  <a:lnTo>
                    <a:pt x="237067" y="147860"/>
                  </a:lnTo>
                  <a:lnTo>
                    <a:pt x="273120" y="116989"/>
                  </a:lnTo>
                  <a:lnTo>
                    <a:pt x="311600" y="88137"/>
                  </a:lnTo>
                  <a:lnTo>
                    <a:pt x="351751" y="62007"/>
                  </a:lnTo>
                  <a:lnTo>
                    <a:pt x="393451" y="38544"/>
                  </a:lnTo>
                  <a:lnTo>
                    <a:pt x="436579" y="17843"/>
                  </a:lnTo>
                  <a:lnTo>
                    <a:pt x="481018" y="0"/>
                  </a:lnTo>
                  <a:lnTo>
                    <a:pt x="731081" y="687070"/>
                  </a:lnTo>
                  <a:lnTo>
                    <a:pt x="132149" y="110655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66909" y="4235958"/>
              <a:ext cx="250190" cy="731520"/>
            </a:xfrm>
            <a:custGeom>
              <a:avLst/>
              <a:gdLst/>
              <a:ahLst/>
              <a:cxnLst/>
              <a:rect l="l" t="t" r="r" b="b"/>
              <a:pathLst>
                <a:path w="250190" h="731520">
                  <a:moveTo>
                    <a:pt x="250063" y="0"/>
                  </a:moveTo>
                  <a:lnTo>
                    <a:pt x="198977" y="1779"/>
                  </a:lnTo>
                  <a:lnTo>
                    <a:pt x="148251" y="7099"/>
                  </a:lnTo>
                  <a:lnTo>
                    <a:pt x="98062" y="15937"/>
                  </a:lnTo>
                  <a:lnTo>
                    <a:pt x="48586" y="28269"/>
                  </a:lnTo>
                  <a:lnTo>
                    <a:pt x="0" y="44069"/>
                  </a:lnTo>
                  <a:lnTo>
                    <a:pt x="250063" y="731139"/>
                  </a:lnTo>
                  <a:lnTo>
                    <a:pt x="250063" y="0"/>
                  </a:lnTo>
                  <a:close/>
                </a:path>
              </a:pathLst>
            </a:custGeom>
            <a:solidFill>
              <a:srgbClr val="626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66909" y="4235958"/>
              <a:ext cx="250190" cy="731520"/>
            </a:xfrm>
            <a:custGeom>
              <a:avLst/>
              <a:gdLst/>
              <a:ahLst/>
              <a:cxnLst/>
              <a:rect l="l" t="t" r="r" b="b"/>
              <a:pathLst>
                <a:path w="250190" h="731520">
                  <a:moveTo>
                    <a:pt x="0" y="44069"/>
                  </a:moveTo>
                  <a:lnTo>
                    <a:pt x="48586" y="28269"/>
                  </a:lnTo>
                  <a:lnTo>
                    <a:pt x="98062" y="15937"/>
                  </a:lnTo>
                  <a:lnTo>
                    <a:pt x="148251" y="7099"/>
                  </a:lnTo>
                  <a:lnTo>
                    <a:pt x="198977" y="1779"/>
                  </a:lnTo>
                  <a:lnTo>
                    <a:pt x="250063" y="0"/>
                  </a:lnTo>
                  <a:lnTo>
                    <a:pt x="250063" y="731139"/>
                  </a:lnTo>
                  <a:lnTo>
                    <a:pt x="0" y="4406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529951" y="4400867"/>
            <a:ext cx="102552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28%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Down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syndrome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77045" y="5545137"/>
            <a:ext cx="72263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Brain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injury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22001" y="5382577"/>
            <a:ext cx="111506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Genetic</a:t>
            </a:r>
            <a:r>
              <a:rPr sz="1200" spc="-10" dirty="0">
                <a:latin typeface="Calibri"/>
                <a:cs typeface="Calibri"/>
              </a:rPr>
              <a:t> condition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94420" y="4276979"/>
            <a:ext cx="84836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430"/>
              </a:lnSpc>
              <a:spcBef>
                <a:spcPts val="45"/>
              </a:spcBef>
            </a:pPr>
            <a:r>
              <a:rPr sz="1200" spc="-10" dirty="0">
                <a:latin typeface="Calibri"/>
                <a:cs typeface="Calibri"/>
              </a:rPr>
              <a:t>Global </a:t>
            </a:r>
            <a:r>
              <a:rPr sz="1200" spc="-20" dirty="0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spc="-10" dirty="0">
                <a:latin typeface="Calibri"/>
                <a:cs typeface="Calibri"/>
              </a:rPr>
              <a:t>Delay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65944" y="3792791"/>
            <a:ext cx="131254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High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risk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prematurity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7026" y="3550602"/>
            <a:ext cx="18916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latin typeface="Tahoma"/>
                <a:cs typeface="Tahoma"/>
              </a:rPr>
              <a:t>Condition/diagnosis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59829" y="3581336"/>
            <a:ext cx="8591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latin typeface="Tahoma"/>
                <a:cs typeface="Tahoma"/>
              </a:rPr>
              <a:t>Ethnicity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70903" y="589978"/>
            <a:ext cx="38481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25" dirty="0">
                <a:latin typeface="Tahoma"/>
                <a:cs typeface="Tahoma"/>
              </a:rPr>
              <a:t>Age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6042" y="286131"/>
          <a:ext cx="11708764" cy="6570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944">
                <a:tc>
                  <a:txBody>
                    <a:bodyPr/>
                    <a:lstStyle/>
                    <a:p>
                      <a:pPr marL="518159" marR="560705" indent="-67310">
                        <a:lnSpc>
                          <a:spcPts val="2100"/>
                        </a:lnSpc>
                        <a:spcBef>
                          <a:spcPts val="1185"/>
                        </a:spcBef>
                      </a:pPr>
                      <a:r>
                        <a:rPr sz="1800" b="1" spc="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r>
                        <a:rPr sz="1800" b="1" spc="-19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entry</a:t>
                      </a: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3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relationship</a:t>
                      </a:r>
                      <a:r>
                        <a:rPr sz="1800" b="1" spc="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building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0495" marB="0">
                    <a:lnR w="6350">
                      <a:solidFill>
                        <a:srgbClr val="0022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Tailored</a:t>
                      </a:r>
                      <a:r>
                        <a:rPr sz="1800" b="1" spc="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800" b="1" spc="114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2890" marB="0">
                    <a:lnL w="6350">
                      <a:solidFill>
                        <a:srgbClr val="002248"/>
                      </a:solidFill>
                      <a:prstDash val="solid"/>
                    </a:lnL>
                    <a:lnR w="6350">
                      <a:solidFill>
                        <a:srgbClr val="0022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145"/>
                        </a:spcBef>
                      </a:pPr>
                      <a:r>
                        <a:rPr sz="18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Advocacy</a:t>
                      </a:r>
                      <a:r>
                        <a:rPr sz="1800" b="1" spc="1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800" b="1" spc="14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sz="1800" b="1" spc="2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3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2415" marB="0">
                    <a:lnL w="6350">
                      <a:solidFill>
                        <a:srgbClr val="00224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referred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Intervention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435"/>
                        </a:lnSpc>
                      </a:pPr>
                      <a:r>
                        <a:rPr sz="1200" spc="50" dirty="0">
                          <a:latin typeface="Arial"/>
                          <a:cs typeface="Arial"/>
                        </a:rPr>
                        <a:t>Coordination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Service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Canterbury.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0" marR="387350">
                        <a:lnSpc>
                          <a:spcPts val="143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worker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visits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families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home.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share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stories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priorities,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learn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about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expect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come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 marR="196215">
                        <a:lnSpc>
                          <a:spcPts val="14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visit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enables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Champion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assess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establish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individual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needs</a:t>
                      </a:r>
                      <a:r>
                        <a:rPr sz="12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order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provide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tailored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support.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 marR="218440">
                        <a:lnSpc>
                          <a:spcPts val="14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same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staff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member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who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visited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home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supports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families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their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first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visits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to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6350">
                      <a:solidFill>
                        <a:srgbClr val="0022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1435"/>
                        </a:lnSpc>
                        <a:spcBef>
                          <a:spcPts val="11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Planning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indent="-172085">
                        <a:lnSpc>
                          <a:spcPts val="1430"/>
                        </a:lnSpc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meet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Champion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twice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create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reshape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personalised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plans.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marR="189865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Tailored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offered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across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three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stages: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babies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(age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2),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middle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years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(age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4)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transition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(age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6).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At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transition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>
                        <a:lnSpc>
                          <a:spcPts val="1375"/>
                        </a:lnSpc>
                      </a:pPr>
                      <a:r>
                        <a:rPr sz="1200" spc="55" dirty="0">
                          <a:latin typeface="Arial"/>
                          <a:cs typeface="Arial"/>
                        </a:rPr>
                        <a:t>points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child’s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reviewed.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Weekly</a:t>
                      </a:r>
                      <a:r>
                        <a:rPr sz="12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Intervention: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marR="337185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receive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weekly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centre-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interventions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delivered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expert staff.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marR="163830" indent="-171450">
                        <a:lnSpc>
                          <a:spcPct val="100099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56235" algn="l"/>
                          <a:tab pos="356870" algn="l"/>
                        </a:tabLst>
                      </a:pPr>
                      <a:r>
                        <a:rPr dirty="0"/>
                        <a:t>	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receive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three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intervention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week,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similar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similar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developmental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needs.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example,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Down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Syndrome,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Motoric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Sensory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challenges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staff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specialist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skills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areas.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marR="127635" indent="-171450">
                        <a:lnSpc>
                          <a:spcPts val="1430"/>
                        </a:lnSpc>
                        <a:spcBef>
                          <a:spcPts val="45"/>
                        </a:spcBef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Relating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Communicating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stream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receive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hour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1:1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intervention.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Transition</a:t>
                      </a:r>
                      <a:r>
                        <a:rPr sz="12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6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School: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marR="125095" indent="-171450">
                        <a:lnSpc>
                          <a:spcPts val="1430"/>
                        </a:lnSpc>
                        <a:spcBef>
                          <a:spcPts val="120"/>
                        </a:spcBef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supported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preschool,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information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provided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preschool teachers.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indent="-172085">
                        <a:lnSpc>
                          <a:spcPts val="1370"/>
                        </a:lnSpc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Champion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Centre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supports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children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>
                        <a:lnSpc>
                          <a:spcPts val="1435"/>
                        </a:lnSpc>
                      </a:pPr>
                      <a:r>
                        <a:rPr sz="1200" spc="75" dirty="0">
                          <a:latin typeface="Arial"/>
                          <a:cs typeface="Arial"/>
                        </a:rPr>
                        <a:t>through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child’s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transition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including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planning,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meetings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visits.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6350">
                      <a:solidFill>
                        <a:srgbClr val="002248"/>
                      </a:solidFill>
                      <a:prstDash val="solid"/>
                    </a:lnL>
                    <a:lnR w="6350">
                      <a:solidFill>
                        <a:srgbClr val="0022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49860" marR="274320" algn="just">
                        <a:lnSpc>
                          <a:spcPct val="1018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programme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directly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provides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range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additional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supports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where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needed,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including: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 marR="24130">
                        <a:lnSpc>
                          <a:spcPct val="100899"/>
                        </a:lnSpc>
                        <a:spcBef>
                          <a:spcPts val="14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emotional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in-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sessions,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advocacy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referral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access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third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party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(e.g.,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financial,</a:t>
                      </a:r>
                      <a:r>
                        <a:rPr sz="12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housing).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 marR="639445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Equipment: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provision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required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specialised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classroom.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370"/>
                        </a:lnSpc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ORS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funding:</a:t>
                      </a:r>
                      <a:r>
                        <a:rPr sz="1200" b="1" spc="3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enables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apply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financial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assistance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Ongoing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Resourcing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Scheme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435"/>
                        </a:lnSpc>
                        <a:spcBef>
                          <a:spcPts val="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(ORS).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 marR="67310">
                        <a:lnSpc>
                          <a:spcPts val="143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Feeding</a:t>
                      </a:r>
                      <a:r>
                        <a:rPr sz="12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Programme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one-on-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feeding</a:t>
                      </a:r>
                      <a:r>
                        <a:rPr sz="120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to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families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either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in-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in-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Psychological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in-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in-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centre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435"/>
                        </a:lnSpc>
                      </a:pP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address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complex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interpersonal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 marR="73660">
                        <a:lnSpc>
                          <a:spcPts val="1430"/>
                        </a:lnSpc>
                        <a:spcBef>
                          <a:spcPts val="114"/>
                        </a:spcBef>
                      </a:pPr>
                      <a:r>
                        <a:rPr sz="1200" spc="50" dirty="0">
                          <a:latin typeface="Arial"/>
                          <a:cs typeface="Arial"/>
                        </a:rPr>
                        <a:t>relationship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issues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require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ongoing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assistance.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Intervention</a:t>
                      </a:r>
                      <a:r>
                        <a:rPr sz="12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Educators</a:t>
                      </a:r>
                      <a:r>
                        <a:rPr sz="12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(Education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Support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Workers):</a:t>
                      </a:r>
                      <a:r>
                        <a:rPr sz="1200" b="1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one-on-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years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childhood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37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Weekly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range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hours.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supports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 marR="858519">
                        <a:lnSpc>
                          <a:spcPts val="1430"/>
                        </a:lnSpc>
                        <a:spcBef>
                          <a:spcPts val="1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inclusion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helps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skills</a:t>
                      </a:r>
                      <a:r>
                        <a:rPr sz="12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generalised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community.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224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0418826" y="78676"/>
            <a:ext cx="16084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F6B3D"/>
                </a:solidFill>
                <a:latin typeface="Arial"/>
                <a:cs typeface="Arial"/>
              </a:rPr>
              <a:t>Change</a:t>
            </a:r>
            <a:r>
              <a:rPr sz="1550" b="1" spc="22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50" dirty="0">
                <a:solidFill>
                  <a:srgbClr val="FF6B3D"/>
                </a:solidFill>
                <a:latin typeface="Arial"/>
                <a:cs typeface="Arial"/>
              </a:rPr>
              <a:t>journey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6369" y="195516"/>
            <a:ext cx="280352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75" dirty="0">
                <a:solidFill>
                  <a:srgbClr val="FF6B3D"/>
                </a:solidFill>
                <a:latin typeface="Arial"/>
                <a:cs typeface="Arial"/>
              </a:rPr>
              <a:t>Investment</a:t>
            </a:r>
            <a:r>
              <a:rPr sz="1550" b="1" spc="16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80" dirty="0">
                <a:solidFill>
                  <a:srgbClr val="FF6B3D"/>
                </a:solidFill>
                <a:latin typeface="Arial"/>
                <a:cs typeface="Arial"/>
              </a:rPr>
              <a:t>and</a:t>
            </a:r>
            <a:r>
              <a:rPr sz="1550" b="1" spc="5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35" dirty="0">
                <a:solidFill>
                  <a:srgbClr val="FF6B3D"/>
                </a:solidFill>
                <a:latin typeface="Arial"/>
                <a:cs typeface="Arial"/>
              </a:rPr>
              <a:t>completion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73140" y="988935"/>
          <a:ext cx="5255895" cy="2559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55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60" dirty="0">
                          <a:latin typeface="Arial"/>
                          <a:cs typeface="Arial"/>
                        </a:rPr>
                        <a:t>investment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50" b="1" spc="-10" dirty="0">
                          <a:latin typeface="Arial"/>
                          <a:cs typeface="Arial"/>
                        </a:rPr>
                        <a:t>$2,277,118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135">
                <a:tc>
                  <a:txBody>
                    <a:bodyPr/>
                    <a:lstStyle/>
                    <a:p>
                      <a:pPr marL="95885" marR="2093595">
                        <a:lnSpc>
                          <a:spcPct val="205900"/>
                        </a:lnSpc>
                        <a:spcBef>
                          <a:spcPts val="40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Direct</a:t>
                      </a:r>
                      <a:r>
                        <a:rPr sz="155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0" dirty="0">
                          <a:latin typeface="Arial"/>
                          <a:cs typeface="Arial"/>
                        </a:rPr>
                        <a:t>costs </a:t>
                      </a:r>
                      <a:r>
                        <a:rPr sz="1550" spc="65" dirty="0">
                          <a:latin typeface="Arial"/>
                          <a:cs typeface="Arial"/>
                        </a:rPr>
                        <a:t>Indirect</a:t>
                      </a:r>
                      <a:r>
                        <a:rPr sz="1550" spc="-20" dirty="0">
                          <a:latin typeface="Arial"/>
                          <a:cs typeface="Arial"/>
                        </a:rPr>
                        <a:t> costs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73%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27%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cost</a:t>
                      </a:r>
                      <a:r>
                        <a:rPr sz="155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5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5" dirty="0">
                          <a:latin typeface="Arial"/>
                          <a:cs typeface="Arial"/>
                        </a:rPr>
                        <a:t>participant</a:t>
                      </a:r>
                      <a:r>
                        <a:rPr sz="155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70" dirty="0">
                          <a:latin typeface="Arial"/>
                          <a:cs typeface="Arial"/>
                        </a:rPr>
                        <a:t>starting*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550" spc="-10" dirty="0">
                          <a:latin typeface="Arial"/>
                          <a:cs typeface="Arial"/>
                        </a:rPr>
                        <a:t>$31,627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50" i="1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050" i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050" i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spc="5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050" i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reflects</a:t>
                      </a:r>
                      <a:r>
                        <a:rPr sz="1050" i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050" i="1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050" i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050" i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child</a:t>
                      </a:r>
                      <a:r>
                        <a:rPr sz="1050" i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spc="-20" dirty="0">
                          <a:latin typeface="Calibri"/>
                          <a:cs typeface="Calibri"/>
                        </a:rPr>
                        <a:t>only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695950" y="3514725"/>
            <a:ext cx="6096000" cy="3152775"/>
            <a:chOff x="5695950" y="3514725"/>
            <a:chExt cx="6096000" cy="3152775"/>
          </a:xfrm>
        </p:grpSpPr>
        <p:sp>
          <p:nvSpPr>
            <p:cNvPr id="5" name="object 5"/>
            <p:cNvSpPr/>
            <p:nvPr/>
          </p:nvSpPr>
          <p:spPr>
            <a:xfrm>
              <a:off x="5695950" y="3514724"/>
              <a:ext cx="6096000" cy="3152775"/>
            </a:xfrm>
            <a:custGeom>
              <a:avLst/>
              <a:gdLst/>
              <a:ahLst/>
              <a:cxnLst/>
              <a:rect l="l" t="t" r="r" b="b"/>
              <a:pathLst>
                <a:path w="6096000" h="3152775">
                  <a:moveTo>
                    <a:pt x="6096000" y="525526"/>
                  </a:moveTo>
                  <a:lnTo>
                    <a:pt x="6093841" y="477685"/>
                  </a:lnTo>
                  <a:lnTo>
                    <a:pt x="6087529" y="431050"/>
                  </a:lnTo>
                  <a:lnTo>
                    <a:pt x="6077229" y="385800"/>
                  </a:lnTo>
                  <a:lnTo>
                    <a:pt x="6063119" y="342125"/>
                  </a:lnTo>
                  <a:lnTo>
                    <a:pt x="6045403" y="300215"/>
                  </a:lnTo>
                  <a:lnTo>
                    <a:pt x="6024257" y="260248"/>
                  </a:lnTo>
                  <a:lnTo>
                    <a:pt x="5999873" y="222427"/>
                  </a:lnTo>
                  <a:lnTo>
                    <a:pt x="5972429" y="186905"/>
                  </a:lnTo>
                  <a:lnTo>
                    <a:pt x="5942101" y="153898"/>
                  </a:lnTo>
                  <a:lnTo>
                    <a:pt x="5909094" y="123571"/>
                  </a:lnTo>
                  <a:lnTo>
                    <a:pt x="5873572" y="96126"/>
                  </a:lnTo>
                  <a:lnTo>
                    <a:pt x="5835751" y="71742"/>
                  </a:lnTo>
                  <a:lnTo>
                    <a:pt x="5795784" y="50596"/>
                  </a:lnTo>
                  <a:lnTo>
                    <a:pt x="5753874" y="32880"/>
                  </a:lnTo>
                  <a:lnTo>
                    <a:pt x="5710199" y="18770"/>
                  </a:lnTo>
                  <a:lnTo>
                    <a:pt x="5664949" y="8470"/>
                  </a:lnTo>
                  <a:lnTo>
                    <a:pt x="5618315" y="2159"/>
                  </a:lnTo>
                  <a:lnTo>
                    <a:pt x="5570474" y="0"/>
                  </a:lnTo>
                  <a:lnTo>
                    <a:pt x="525526" y="0"/>
                  </a:lnTo>
                  <a:lnTo>
                    <a:pt x="477672" y="2159"/>
                  </a:lnTo>
                  <a:lnTo>
                    <a:pt x="431038" y="8470"/>
                  </a:lnTo>
                  <a:lnTo>
                    <a:pt x="385787" y="18770"/>
                  </a:lnTo>
                  <a:lnTo>
                    <a:pt x="342112" y="32880"/>
                  </a:lnTo>
                  <a:lnTo>
                    <a:pt x="300202" y="50596"/>
                  </a:lnTo>
                  <a:lnTo>
                    <a:pt x="260235" y="71742"/>
                  </a:lnTo>
                  <a:lnTo>
                    <a:pt x="222415" y="96126"/>
                  </a:lnTo>
                  <a:lnTo>
                    <a:pt x="186893" y="123571"/>
                  </a:lnTo>
                  <a:lnTo>
                    <a:pt x="153885" y="153898"/>
                  </a:lnTo>
                  <a:lnTo>
                    <a:pt x="123558" y="186905"/>
                  </a:lnTo>
                  <a:lnTo>
                    <a:pt x="96113" y="222427"/>
                  </a:lnTo>
                  <a:lnTo>
                    <a:pt x="71729" y="260248"/>
                  </a:lnTo>
                  <a:lnTo>
                    <a:pt x="50584" y="300215"/>
                  </a:lnTo>
                  <a:lnTo>
                    <a:pt x="32867" y="342125"/>
                  </a:lnTo>
                  <a:lnTo>
                    <a:pt x="18757" y="385800"/>
                  </a:lnTo>
                  <a:lnTo>
                    <a:pt x="8458" y="431050"/>
                  </a:lnTo>
                  <a:lnTo>
                    <a:pt x="2146" y="477685"/>
                  </a:lnTo>
                  <a:lnTo>
                    <a:pt x="0" y="525526"/>
                  </a:lnTo>
                  <a:lnTo>
                    <a:pt x="0" y="2627299"/>
                  </a:lnTo>
                  <a:lnTo>
                    <a:pt x="2146" y="2675140"/>
                  </a:lnTo>
                  <a:lnTo>
                    <a:pt x="8458" y="2721762"/>
                  </a:lnTo>
                  <a:lnTo>
                    <a:pt x="18757" y="2766999"/>
                  </a:lnTo>
                  <a:lnTo>
                    <a:pt x="32867" y="2810662"/>
                  </a:lnTo>
                  <a:lnTo>
                    <a:pt x="50584" y="2852559"/>
                  </a:lnTo>
                  <a:lnTo>
                    <a:pt x="71729" y="2892526"/>
                  </a:lnTo>
                  <a:lnTo>
                    <a:pt x="96113" y="2930347"/>
                  </a:lnTo>
                  <a:lnTo>
                    <a:pt x="123558" y="2965856"/>
                  </a:lnTo>
                  <a:lnTo>
                    <a:pt x="153885" y="2998876"/>
                  </a:lnTo>
                  <a:lnTo>
                    <a:pt x="186893" y="3029191"/>
                  </a:lnTo>
                  <a:lnTo>
                    <a:pt x="222415" y="3056648"/>
                  </a:lnTo>
                  <a:lnTo>
                    <a:pt x="260235" y="3081032"/>
                  </a:lnTo>
                  <a:lnTo>
                    <a:pt x="300202" y="3102191"/>
                  </a:lnTo>
                  <a:lnTo>
                    <a:pt x="342112" y="3119907"/>
                  </a:lnTo>
                  <a:lnTo>
                    <a:pt x="385787" y="3134004"/>
                  </a:lnTo>
                  <a:lnTo>
                    <a:pt x="431038" y="3144316"/>
                  </a:lnTo>
                  <a:lnTo>
                    <a:pt x="477672" y="3150628"/>
                  </a:lnTo>
                  <a:lnTo>
                    <a:pt x="525526" y="3152775"/>
                  </a:lnTo>
                  <a:lnTo>
                    <a:pt x="5570474" y="3152775"/>
                  </a:lnTo>
                  <a:lnTo>
                    <a:pt x="5618315" y="3150628"/>
                  </a:lnTo>
                  <a:lnTo>
                    <a:pt x="5664949" y="3144316"/>
                  </a:lnTo>
                  <a:lnTo>
                    <a:pt x="5710199" y="3134004"/>
                  </a:lnTo>
                  <a:lnTo>
                    <a:pt x="5753874" y="3119907"/>
                  </a:lnTo>
                  <a:lnTo>
                    <a:pt x="5795784" y="3102191"/>
                  </a:lnTo>
                  <a:lnTo>
                    <a:pt x="5835751" y="3081032"/>
                  </a:lnTo>
                  <a:lnTo>
                    <a:pt x="5873572" y="3056648"/>
                  </a:lnTo>
                  <a:lnTo>
                    <a:pt x="5909094" y="3029191"/>
                  </a:lnTo>
                  <a:lnTo>
                    <a:pt x="5942101" y="2998876"/>
                  </a:lnTo>
                  <a:lnTo>
                    <a:pt x="5972429" y="2965856"/>
                  </a:lnTo>
                  <a:lnTo>
                    <a:pt x="5999873" y="2930347"/>
                  </a:lnTo>
                  <a:lnTo>
                    <a:pt x="6024257" y="2892526"/>
                  </a:lnTo>
                  <a:lnTo>
                    <a:pt x="6045403" y="2852559"/>
                  </a:lnTo>
                  <a:lnTo>
                    <a:pt x="6063119" y="2810662"/>
                  </a:lnTo>
                  <a:lnTo>
                    <a:pt x="6077229" y="2766999"/>
                  </a:lnTo>
                  <a:lnTo>
                    <a:pt x="6087529" y="2721762"/>
                  </a:lnTo>
                  <a:lnTo>
                    <a:pt x="6093841" y="2675140"/>
                  </a:lnTo>
                  <a:lnTo>
                    <a:pt x="6096000" y="2627299"/>
                  </a:lnTo>
                  <a:lnTo>
                    <a:pt x="6096000" y="5255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73775" y="4269994"/>
              <a:ext cx="5537835" cy="1480185"/>
            </a:xfrm>
            <a:custGeom>
              <a:avLst/>
              <a:gdLst/>
              <a:ahLst/>
              <a:cxnLst/>
              <a:rect l="l" t="t" r="r" b="b"/>
              <a:pathLst>
                <a:path w="5537834" h="1480185">
                  <a:moveTo>
                    <a:pt x="5523230" y="0"/>
                  </a:moveTo>
                  <a:lnTo>
                    <a:pt x="5523230" y="1479956"/>
                  </a:lnTo>
                </a:path>
                <a:path w="5537834" h="1480185">
                  <a:moveTo>
                    <a:pt x="0" y="14350"/>
                  </a:moveTo>
                  <a:lnTo>
                    <a:pt x="5537581" y="14350"/>
                  </a:lnTo>
                </a:path>
                <a:path w="5537834" h="1480185">
                  <a:moveTo>
                    <a:pt x="0" y="1465668"/>
                  </a:moveTo>
                  <a:lnTo>
                    <a:pt x="5537581" y="1465668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073775" y="4398843"/>
          <a:ext cx="5255895" cy="1308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5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45" dirty="0">
                          <a:latin typeface="Arial"/>
                          <a:cs typeface="Arial"/>
                        </a:rPr>
                        <a:t>completion</a:t>
                      </a:r>
                      <a:r>
                        <a:rPr sz="1550" b="1" spc="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95" dirty="0">
                          <a:latin typeface="Arial"/>
                          <a:cs typeface="Arial"/>
                        </a:rPr>
                        <a:t>rate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50" b="1" spc="-25" dirty="0">
                          <a:latin typeface="Arial"/>
                          <a:cs typeface="Arial"/>
                        </a:rPr>
                        <a:t>97%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669">
                <a:tc gridSpan="3">
                  <a:txBody>
                    <a:bodyPr/>
                    <a:lstStyle/>
                    <a:p>
                      <a:pPr marL="95885" marR="255904">
                        <a:lnSpc>
                          <a:spcPts val="1650"/>
                        </a:lnSpc>
                        <a:spcBef>
                          <a:spcPts val="440"/>
                        </a:spcBef>
                      </a:pPr>
                      <a:r>
                        <a:rPr sz="1400" i="1" spc="70" dirty="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400" i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45" dirty="0">
                          <a:latin typeface="Calibri"/>
                          <a:cs typeface="Calibri"/>
                        </a:rPr>
                        <a:t>definition:</a:t>
                      </a:r>
                      <a:r>
                        <a:rPr sz="1400" i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transitioning</a:t>
                      </a:r>
                      <a:r>
                        <a:rPr sz="1400" i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i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75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400" i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i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exiting</a:t>
                      </a:r>
                      <a:r>
                        <a:rPr sz="1400" i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75" dirty="0">
                          <a:latin typeface="Calibri"/>
                          <a:cs typeface="Calibri"/>
                        </a:rPr>
                        <a:t>prior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i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70" dirty="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4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e.g.,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shifting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60" dirty="0">
                          <a:latin typeface="Calibri"/>
                          <a:cs typeface="Calibri"/>
                        </a:rPr>
                        <a:t>another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0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4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9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45" dirty="0">
                          <a:latin typeface="Calibri"/>
                          <a:cs typeface="Calibri"/>
                        </a:rPr>
                        <a:t>relocating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Note:</a:t>
                      </a:r>
                      <a:r>
                        <a:rPr sz="14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65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60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1400" i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i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65" dirty="0">
                          <a:latin typeface="Calibri"/>
                          <a:cs typeface="Calibri"/>
                        </a:rPr>
                        <a:t>only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65" dirty="0">
                          <a:latin typeface="Calibri"/>
                          <a:cs typeface="Calibri"/>
                        </a:rPr>
                        <a:t>counted</a:t>
                      </a:r>
                      <a:r>
                        <a:rPr sz="14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i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5" dirty="0">
                          <a:latin typeface="Calibri"/>
                          <a:cs typeface="Calibri"/>
                        </a:rPr>
                        <a:t>completing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45" dirty="0">
                          <a:latin typeface="Calibri"/>
                          <a:cs typeface="Calibri"/>
                        </a:rPr>
                        <a:t>participant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20273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55968" y="629971"/>
          <a:ext cx="11574780" cy="603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6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595"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GoodMeasure</a:t>
                      </a:r>
                      <a:r>
                        <a:rPr sz="1800" b="1" spc="3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sz="1800" b="1" spc="41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These</a:t>
                      </a:r>
                      <a:r>
                        <a:rPr sz="1550" i="1" spc="36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outcomes</a:t>
                      </a:r>
                      <a:r>
                        <a:rPr sz="1550" i="1" spc="3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contribute</a:t>
                      </a:r>
                      <a:r>
                        <a:rPr sz="1550" i="1" spc="459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directly</a:t>
                      </a:r>
                      <a:r>
                        <a:rPr sz="1550" i="1" spc="4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i="1" spc="2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550" i="1" spc="2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year’s</a:t>
                      </a:r>
                      <a:r>
                        <a:rPr sz="1550" i="1" spc="2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SROI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T w="6350">
                      <a:solidFill>
                        <a:srgbClr val="002248"/>
                      </a:solidFill>
                      <a:prstDash val="solid"/>
                    </a:lnT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These</a:t>
                      </a:r>
                      <a:r>
                        <a:rPr sz="1550" i="1" spc="3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outcomes</a:t>
                      </a:r>
                      <a:r>
                        <a:rPr sz="1550" i="1" spc="28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9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550" i="1" spc="2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550" i="1" spc="204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contribute</a:t>
                      </a:r>
                      <a:r>
                        <a:rPr sz="1550" i="1" spc="4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directly</a:t>
                      </a:r>
                      <a:r>
                        <a:rPr sz="1550" i="1" spc="40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i="1" spc="1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550" i="1" spc="28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year’s</a:t>
                      </a:r>
                      <a:r>
                        <a:rPr sz="1550" i="1" spc="19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SROI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T w="6350">
                      <a:solidFill>
                        <a:srgbClr val="002248"/>
                      </a:solidFill>
                      <a:prstDash val="solid"/>
                    </a:lnT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705">
                <a:tc>
                  <a:txBody>
                    <a:bodyPr/>
                    <a:lstStyle/>
                    <a:p>
                      <a:pPr marL="3130550" marR="130810" indent="1191260" algn="r">
                        <a:lnSpc>
                          <a:spcPct val="137300"/>
                        </a:lnSpc>
                        <a:spcBef>
                          <a:spcPts val="409"/>
                        </a:spcBef>
                      </a:pPr>
                      <a:r>
                        <a:rPr sz="155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550" spc="7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children 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sz="1550" spc="3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550" spc="2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health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2358390" marR="129539" indent="-238125" algn="r">
                        <a:lnSpc>
                          <a:spcPts val="2550"/>
                        </a:lnSpc>
                        <a:spcBef>
                          <a:spcPts val="130"/>
                        </a:spcBef>
                      </a:pP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sz="1550" spc="-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1550" spc="1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safety</a:t>
                      </a:r>
                      <a:r>
                        <a:rPr sz="1550" spc="19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(babies</a:t>
                      </a:r>
                      <a:r>
                        <a:rPr sz="1550" spc="1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only)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254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academic</a:t>
                      </a:r>
                      <a:r>
                        <a:rPr sz="1550" spc="3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achievement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3525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550" spc="9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violence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795020" marR="125730" indent="2335530" algn="r">
                        <a:lnSpc>
                          <a:spcPct val="137200"/>
                        </a:lnSpc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1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child</a:t>
                      </a:r>
                      <a:r>
                        <a:rPr sz="1550" spc="1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placement </a:t>
                      </a:r>
                      <a:r>
                        <a:rPr sz="1550" spc="5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1550" spc="6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in </a:t>
                      </a:r>
                      <a:r>
                        <a:rPr sz="1550" spc="8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middle</a:t>
                      </a:r>
                      <a:r>
                        <a:rPr sz="1550" spc="7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1550" spc="-2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550" spc="6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transition</a:t>
                      </a:r>
                      <a:r>
                        <a:rPr sz="1550" spc="7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50" spc="8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school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750310" marR="123189" indent="-429259" algn="r">
                        <a:lnSpc>
                          <a:spcPts val="2550"/>
                        </a:lnSpc>
                        <a:spcBef>
                          <a:spcPts val="130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2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employment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1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addiction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3208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1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offending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37160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14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risky</a:t>
                      </a:r>
                      <a:r>
                        <a:rPr sz="1550" spc="1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behaviour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225800" marR="128905" indent="1382395" algn="r">
                        <a:lnSpc>
                          <a:spcPct val="133300"/>
                        </a:lnSpc>
                        <a:spcBef>
                          <a:spcPts val="70"/>
                        </a:spcBef>
                      </a:pPr>
                      <a:r>
                        <a:rPr sz="1550" spc="-1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Families 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sz="1550" spc="-8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mental</a:t>
                      </a:r>
                      <a:r>
                        <a:rPr sz="1550" spc="4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health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3398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sz="1550" spc="-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sz="1550" spc="1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(Kainga</a:t>
                      </a:r>
                      <a:r>
                        <a:rPr sz="1550" spc="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Ora</a:t>
                      </a:r>
                      <a:r>
                        <a:rPr sz="1550" spc="1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referral)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3081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9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asthma</a:t>
                      </a:r>
                      <a:r>
                        <a:rPr sz="1550" spc="1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(Kainga</a:t>
                      </a:r>
                      <a:r>
                        <a:rPr sz="1550" spc="114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Ora</a:t>
                      </a:r>
                      <a:r>
                        <a:rPr sz="1550" spc="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referral)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6350">
                      <a:solidFill>
                        <a:srgbClr val="00224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 marR="2723515">
                        <a:lnSpc>
                          <a:spcPct val="135300"/>
                        </a:lnSpc>
                        <a:spcBef>
                          <a:spcPts val="450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1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550" spc="21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3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connectedness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1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550" spc="2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cohesion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1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parental</a:t>
                      </a:r>
                      <a:r>
                        <a:rPr sz="1550" spc="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confidence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48590" marR="1095375">
                        <a:lnSpc>
                          <a:spcPct val="135300"/>
                        </a:lnSpc>
                        <a:spcBef>
                          <a:spcPts val="35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access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sz="1550" spc="114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9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1550" spc="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(e.g.,</a:t>
                      </a:r>
                      <a:r>
                        <a:rPr sz="1550" spc="-3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WINZ)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1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independence</a:t>
                      </a:r>
                      <a:r>
                        <a:rPr sz="1550" spc="30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550" spc="9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self-</a:t>
                      </a:r>
                      <a:r>
                        <a:rPr sz="1550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advocacy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Decrease</a:t>
                      </a:r>
                      <a:r>
                        <a:rPr sz="1550" spc="9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sz="1550" spc="2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navigation</a:t>
                      </a:r>
                      <a:r>
                        <a:rPr sz="1550" spc="19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costs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1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loneliness</a:t>
                      </a:r>
                      <a:r>
                        <a:rPr sz="1550" spc="2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550" spc="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isolation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224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134470" y="195516"/>
            <a:ext cx="7308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75" dirty="0">
                <a:solidFill>
                  <a:srgbClr val="FF6B3D"/>
                </a:solidFill>
                <a:latin typeface="Arial"/>
                <a:cs typeface="Arial"/>
              </a:rPr>
              <a:t>Impact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1845</Words>
  <Application>Microsoft Office PowerPoint</Application>
  <PresentationFormat>Widescreen</PresentationFormat>
  <Paragraphs>256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Champion Centre Doing good, better.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Frame</dc:creator>
  <cp:lastModifiedBy>Foundation</cp:lastModifiedBy>
  <cp:revision>3</cp:revision>
  <dcterms:created xsi:type="dcterms:W3CDTF">2022-08-16T03:05:57Z</dcterms:created>
  <dcterms:modified xsi:type="dcterms:W3CDTF">2022-09-05T03:58:21Z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LastSaved">
    <vt:filetime>2022-08-16T00:00:00Z</vt:filetime>
  </property>
</Properties>
</file>